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5"/>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senal" charset="1" panose="00000500000000000000"/>
      <p:regular r:id="rId10"/>
    </p:embeddedFont>
    <p:embeddedFont>
      <p:font typeface="Arsenal Bold" charset="1" panose="00000800000000000000"/>
      <p:regular r:id="rId11"/>
    </p:embeddedFont>
    <p:embeddedFont>
      <p:font typeface="Arsenal Italics" charset="1" panose="00000500000000000000"/>
      <p:regular r:id="rId12"/>
    </p:embeddedFont>
    <p:embeddedFont>
      <p:font typeface="Arsenal Bold Italics" charset="1" panose="00000800000000000000"/>
      <p:regular r:id="rId13"/>
    </p:embeddedFont>
    <p:embeddedFont>
      <p:font typeface="Radley" charset="1" panose="00000500000000000000"/>
      <p:regular r:id="rId14"/>
    </p:embeddedFont>
    <p:embeddedFont>
      <p:font typeface="Radley Italics" charset="1" panose="00000500000000000000"/>
      <p:regular r:id="rId15"/>
    </p:embeddedFont>
    <p:embeddedFont>
      <p:font typeface="Arial" charset="1" panose="020B0502020202020204"/>
      <p:regular r:id="rId16"/>
    </p:embeddedFont>
    <p:embeddedFont>
      <p:font typeface="Arial Bold" charset="1" panose="020B0802020202020204"/>
      <p:regular r:id="rId17"/>
    </p:embeddedFont>
    <p:embeddedFont>
      <p:font typeface="Arial Italics" charset="1" panose="020B0502020202090204"/>
      <p:regular r:id="rId18"/>
    </p:embeddedFont>
    <p:embeddedFont>
      <p:font typeface="Arial Bold Italics" charset="1" panose="020B080202020209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notesMasters/notesMaster1.xml" Type="http://schemas.openxmlformats.org/officeDocument/2006/relationships/notesMaster"/><Relationship Id="rId46" Target="theme/theme2.xml" Type="http://schemas.openxmlformats.org/officeDocument/2006/relationships/theme"/><Relationship Id="rId47" Target="notesSlides/notesSlide1.xml" Type="http://schemas.openxmlformats.org/officeDocument/2006/relationships/notesSlide"/><Relationship Id="rId48" Target="notesSlides/notesSlide2.xml" Type="http://schemas.openxmlformats.org/officeDocument/2006/relationships/notesSlide"/><Relationship Id="rId49" Target="notesSlides/notesSlide3.xml" Type="http://schemas.openxmlformats.org/officeDocument/2006/relationships/notesSlide"/><Relationship Id="rId5" Target="tableStyles.xml" Type="http://schemas.openxmlformats.org/officeDocument/2006/relationships/tableStyles"/><Relationship Id="rId50" Target="notesSlides/notesSlide4.xml" Type="http://schemas.openxmlformats.org/officeDocument/2006/relationships/notesSlide"/><Relationship Id="rId51" Target="notesSlides/notesSlide5.xml" Type="http://schemas.openxmlformats.org/officeDocument/2006/relationships/notesSlide"/><Relationship Id="rId52" Target="notesSlides/notesSlide6.xml" Type="http://schemas.openxmlformats.org/officeDocument/2006/relationships/notesSlide"/><Relationship Id="rId53" Target="notesSlides/notesSlide7.xml" Type="http://schemas.openxmlformats.org/officeDocument/2006/relationships/notesSlide"/><Relationship Id="rId54" Target="notesSlides/notesSlide8.xml" Type="http://schemas.openxmlformats.org/officeDocument/2006/relationships/notesSlide"/><Relationship Id="rId55" Target="notesSlides/notesSlide9.xml" Type="http://schemas.openxmlformats.org/officeDocument/2006/relationships/notesSlide"/><Relationship Id="rId56" Target="notesSlides/notesSlide10.xml" Type="http://schemas.openxmlformats.org/officeDocument/2006/relationships/notesSlide"/><Relationship Id="rId57" Target="notesSlides/notesSlide11.xml" Type="http://schemas.openxmlformats.org/officeDocument/2006/relationships/notesSlide"/><Relationship Id="rId58" Target="notesSlides/notesSlide12.xml" Type="http://schemas.openxmlformats.org/officeDocument/2006/relationships/notesSlide"/><Relationship Id="rId59" Target="notesSlides/notesSlide13.xml" Type="http://schemas.openxmlformats.org/officeDocument/2006/relationships/notesSlide"/><Relationship Id="rId6" Target="fonts/font6.fntdata" Type="http://schemas.openxmlformats.org/officeDocument/2006/relationships/font"/><Relationship Id="rId60" Target="notesSlides/notesSlide14.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jpe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1.png" Type="http://schemas.openxmlformats.org/officeDocument/2006/relationships/image"/><Relationship Id="rId4" Target="../media/image6.png" Type="http://schemas.openxmlformats.org/officeDocument/2006/relationships/image"/><Relationship Id="rId5" Target="../media/image5.png" Type="http://schemas.openxmlformats.org/officeDocument/2006/relationships/image"/><Relationship Id="rId6" Target="../media/image13.pn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 Id="rId9"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2" Target="../notesSlides/notesSlide8.xml" Type="http://schemas.openxmlformats.org/officeDocument/2006/relationships/notesSlide"/><Relationship Id="rId3" Target="../media/image11.png" Type="http://schemas.openxmlformats.org/officeDocument/2006/relationships/image"/><Relationship Id="rId4" Target="../media/image6.png" Type="http://schemas.openxmlformats.org/officeDocument/2006/relationships/image"/><Relationship Id="rId5" Target="../media/image5.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3.png" Type="http://schemas.openxmlformats.org/officeDocument/2006/relationships/image"/><Relationship Id="rId9"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6.png" Type="http://schemas.openxmlformats.org/officeDocument/2006/relationships/image"/><Relationship Id="rId6" Target="../media/image13.png" Type="http://schemas.openxmlformats.org/officeDocument/2006/relationships/image"/><Relationship Id="rId7" Target="../media/image12.pn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9.xml" Type="http://schemas.openxmlformats.org/officeDocument/2006/relationships/notesSlide"/><Relationship Id="rId3" Target="../media/image11.png" Type="http://schemas.openxmlformats.org/officeDocument/2006/relationships/image"/><Relationship Id="rId4" Target="../media/image10.png" Type="http://schemas.openxmlformats.org/officeDocument/2006/relationships/image"/><Relationship Id="rId5" Target="../media/image6.png" Type="http://schemas.openxmlformats.org/officeDocument/2006/relationships/image"/><Relationship Id="rId6" Target="../media/image17.png" Type="http://schemas.openxmlformats.org/officeDocument/2006/relationships/image"/><Relationship Id="rId7" Target="../media/image13.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18.jpeg" Type="http://schemas.openxmlformats.org/officeDocument/2006/relationships/image"/><Relationship Id="rId8" Target="../media/VAGAucuxoNM.mp4" Type="http://schemas.openxmlformats.org/officeDocument/2006/relationships/video"/><Relationship Id="rId9" Target="../media/VAGAucuxoNM.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10.xml" Type="http://schemas.openxmlformats.org/officeDocument/2006/relationships/notesSlide"/><Relationship Id="rId3" Target="../media/image11.png" Type="http://schemas.openxmlformats.org/officeDocument/2006/relationships/image"/><Relationship Id="rId4" Target="../media/image6.png" Type="http://schemas.openxmlformats.org/officeDocument/2006/relationships/image"/><Relationship Id="rId5" Target="../media/image5.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VAGAlt_oM1k.mp4" Type="http://schemas.openxmlformats.org/officeDocument/2006/relationships/video"/><Relationship Id="rId4" Target="../media/VAGAlt_oM1k.mp4" Type="http://schemas.microsoft.com/office/2007/relationships/media"/><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1.png" Type="http://schemas.openxmlformats.org/officeDocument/2006/relationships/image"/><Relationship Id="rId4" Target="../media/image6.png" Type="http://schemas.openxmlformats.org/officeDocument/2006/relationships/image"/><Relationship Id="rId5" Target="../media/image5.pn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1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12.xml" Type="http://schemas.openxmlformats.org/officeDocument/2006/relationships/notesSlide"/><Relationship Id="rId3" Target="../media/image11.png" Type="http://schemas.openxmlformats.org/officeDocument/2006/relationships/image"/><Relationship Id="rId4" Target="../media/image22.png" Type="http://schemas.openxmlformats.org/officeDocument/2006/relationships/image"/><Relationship Id="rId5" Target="../media/image5.png" Type="http://schemas.openxmlformats.org/officeDocument/2006/relationships/image"/><Relationship Id="rId6" Target="../media/image13.png" Type="http://schemas.openxmlformats.org/officeDocument/2006/relationships/image"/><Relationship Id="rId7" Target="../media/image12.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13.xml" Type="http://schemas.openxmlformats.org/officeDocument/2006/relationships/notesSlide"/><Relationship Id="rId3" Target="../media/image11.png" Type="http://schemas.openxmlformats.org/officeDocument/2006/relationships/image"/><Relationship Id="rId4" Target="../media/image22.png" Type="http://schemas.openxmlformats.org/officeDocument/2006/relationships/image"/><Relationship Id="rId5" Target="../media/image5.png" Type="http://schemas.openxmlformats.org/officeDocument/2006/relationships/image"/><Relationship Id="rId6" Target="../media/image13.png" Type="http://schemas.openxmlformats.org/officeDocument/2006/relationships/image"/><Relationship Id="rId7" Target="../media/image12.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14.xml" Type="http://schemas.openxmlformats.org/officeDocument/2006/relationships/notesSlide"/><Relationship Id="rId3" Target="../media/image11.png" Type="http://schemas.openxmlformats.org/officeDocument/2006/relationships/image"/><Relationship Id="rId4" Target="../media/image22.png" Type="http://schemas.openxmlformats.org/officeDocument/2006/relationships/image"/><Relationship Id="rId5" Target="../media/image5.png" Type="http://schemas.openxmlformats.org/officeDocument/2006/relationships/image"/><Relationship Id="rId6" Target="../media/image13.png" Type="http://schemas.openxmlformats.org/officeDocument/2006/relationships/image"/><Relationship Id="rId7" Target="../media/image12.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3.png" Type="http://schemas.openxmlformats.org/officeDocument/2006/relationships/image"/><Relationship Id="rId4" Target="../media/image6.png" Type="http://schemas.openxmlformats.org/officeDocument/2006/relationships/image"/><Relationship Id="rId5" Target="../media/image12.pn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5.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media/image10.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0.pn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3"/>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4"/>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5"/>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2852" y="0"/>
            <a:ext cx="18285148" cy="10287000"/>
          </a:xfrm>
          <a:custGeom>
            <a:avLst/>
            <a:gdLst/>
            <a:ahLst/>
            <a:cxnLst/>
            <a:rect r="r" b="b" t="t" l="l"/>
            <a:pathLst>
              <a:path h="10287000" w="18285148">
                <a:moveTo>
                  <a:pt x="0" y="0"/>
                </a:moveTo>
                <a:lnTo>
                  <a:pt x="18285148" y="0"/>
                </a:lnTo>
                <a:lnTo>
                  <a:pt x="18285148" y="10287000"/>
                </a:lnTo>
                <a:lnTo>
                  <a:pt x="0" y="10287000"/>
                </a:lnTo>
                <a:lnTo>
                  <a:pt x="0" y="0"/>
                </a:lnTo>
                <a:close/>
              </a:path>
            </a:pathLst>
          </a:custGeom>
          <a:blipFill>
            <a:blip r:embed="rId6"/>
            <a:stretch>
              <a:fillRect l="-6258" t="0" r="-6259" b="0"/>
            </a:stretch>
          </a:blipFill>
        </p:spPr>
      </p:sp>
      <p:grpSp>
        <p:nvGrpSpPr>
          <p:cNvPr name="Group 8" id="8"/>
          <p:cNvGrpSpPr/>
          <p:nvPr/>
        </p:nvGrpSpPr>
        <p:grpSpPr>
          <a:xfrm rot="0">
            <a:off x="1486828" y="2788182"/>
            <a:ext cx="5977054" cy="1742634"/>
            <a:chOff x="0" y="0"/>
            <a:chExt cx="7969405" cy="2323512"/>
          </a:xfrm>
        </p:grpSpPr>
        <p:sp>
          <p:nvSpPr>
            <p:cNvPr name="Freeform 9" id="9"/>
            <p:cNvSpPr/>
            <p:nvPr/>
          </p:nvSpPr>
          <p:spPr>
            <a:xfrm flipH="false" flipV="false" rot="0">
              <a:off x="0" y="0"/>
              <a:ext cx="7969377" cy="2323465"/>
            </a:xfrm>
            <a:custGeom>
              <a:avLst/>
              <a:gdLst/>
              <a:ahLst/>
              <a:cxnLst/>
              <a:rect r="r" b="b" t="t" l="l"/>
              <a:pathLst>
                <a:path h="2323465" w="7969377">
                  <a:moveTo>
                    <a:pt x="0" y="0"/>
                  </a:moveTo>
                  <a:lnTo>
                    <a:pt x="7969377" y="0"/>
                  </a:lnTo>
                  <a:lnTo>
                    <a:pt x="7969377" y="2323465"/>
                  </a:lnTo>
                  <a:lnTo>
                    <a:pt x="0" y="2323465"/>
                  </a:lnTo>
                  <a:close/>
                </a:path>
              </a:pathLst>
            </a:custGeom>
            <a:solidFill>
              <a:srgbClr val="FFFFFF"/>
            </a:solidFill>
          </p:spPr>
        </p:sp>
      </p:grpSp>
      <p:sp>
        <p:nvSpPr>
          <p:cNvPr name="Freeform 10" id="10" descr="A close up of a sign  Description automatically generated"/>
          <p:cNvSpPr/>
          <p:nvPr/>
        </p:nvSpPr>
        <p:spPr>
          <a:xfrm flipH="false" flipV="false" rot="0">
            <a:off x="1693424" y="3352702"/>
            <a:ext cx="2101058" cy="588460"/>
          </a:xfrm>
          <a:custGeom>
            <a:avLst/>
            <a:gdLst/>
            <a:ahLst/>
            <a:cxnLst/>
            <a:rect r="r" b="b" t="t" l="l"/>
            <a:pathLst>
              <a:path h="588460" w="2101058">
                <a:moveTo>
                  <a:pt x="0" y="0"/>
                </a:moveTo>
                <a:lnTo>
                  <a:pt x="2101058" y="0"/>
                </a:lnTo>
                <a:lnTo>
                  <a:pt x="2101058" y="588460"/>
                </a:lnTo>
                <a:lnTo>
                  <a:pt x="0" y="588460"/>
                </a:lnTo>
                <a:lnTo>
                  <a:pt x="0" y="0"/>
                </a:lnTo>
                <a:close/>
              </a:path>
            </a:pathLst>
          </a:custGeom>
          <a:blipFill>
            <a:blip r:embed="rId3"/>
            <a:stretch>
              <a:fillRect l="0" t="0" r="0" b="-19357"/>
            </a:stretch>
          </a:blipFill>
        </p:spPr>
      </p:sp>
      <p:sp>
        <p:nvSpPr>
          <p:cNvPr name="Freeform 11" id="11"/>
          <p:cNvSpPr/>
          <p:nvPr/>
        </p:nvSpPr>
        <p:spPr>
          <a:xfrm flipH="false" flipV="false" rot="0">
            <a:off x="6039635" y="3184048"/>
            <a:ext cx="971916" cy="950902"/>
          </a:xfrm>
          <a:custGeom>
            <a:avLst/>
            <a:gdLst/>
            <a:ahLst/>
            <a:cxnLst/>
            <a:rect r="r" b="b" t="t" l="l"/>
            <a:pathLst>
              <a:path h="950902" w="971916">
                <a:moveTo>
                  <a:pt x="0" y="0"/>
                </a:moveTo>
                <a:lnTo>
                  <a:pt x="971916" y="0"/>
                </a:lnTo>
                <a:lnTo>
                  <a:pt x="971916" y="950902"/>
                </a:lnTo>
                <a:lnTo>
                  <a:pt x="0" y="950902"/>
                </a:lnTo>
                <a:lnTo>
                  <a:pt x="0" y="0"/>
                </a:lnTo>
                <a:close/>
              </a:path>
            </a:pathLst>
          </a:custGeom>
          <a:blipFill>
            <a:blip r:embed="rId4"/>
            <a:stretch>
              <a:fillRect l="0" t="0" r="0" b="0"/>
            </a:stretch>
          </a:blipFill>
        </p:spPr>
      </p:sp>
      <p:sp>
        <p:nvSpPr>
          <p:cNvPr name="Freeform 12" id="12"/>
          <p:cNvSpPr/>
          <p:nvPr/>
        </p:nvSpPr>
        <p:spPr>
          <a:xfrm flipH="false" flipV="false" rot="0">
            <a:off x="4260206" y="3250053"/>
            <a:ext cx="1198540" cy="793758"/>
          </a:xfrm>
          <a:custGeom>
            <a:avLst/>
            <a:gdLst/>
            <a:ahLst/>
            <a:cxnLst/>
            <a:rect r="r" b="b" t="t" l="l"/>
            <a:pathLst>
              <a:path h="793758" w="1198540">
                <a:moveTo>
                  <a:pt x="0" y="0"/>
                </a:moveTo>
                <a:lnTo>
                  <a:pt x="1198540" y="0"/>
                </a:lnTo>
                <a:lnTo>
                  <a:pt x="1198540" y="793758"/>
                </a:lnTo>
                <a:lnTo>
                  <a:pt x="0" y="793758"/>
                </a:lnTo>
                <a:lnTo>
                  <a:pt x="0" y="0"/>
                </a:lnTo>
                <a:close/>
              </a:path>
            </a:pathLst>
          </a:custGeom>
          <a:blipFill>
            <a:blip r:embed="rId5"/>
            <a:stretch>
              <a:fillRect l="0" t="0" r="0" b="0"/>
            </a:stretch>
          </a:blipFill>
        </p:spPr>
      </p:sp>
      <p:sp>
        <p:nvSpPr>
          <p:cNvPr name="AutoShape 13" id="13"/>
          <p:cNvSpPr/>
          <p:nvPr/>
        </p:nvSpPr>
        <p:spPr>
          <a:xfrm>
            <a:off x="3960303" y="3392660"/>
            <a:ext cx="19050" cy="969952"/>
          </a:xfrm>
          <a:prstGeom prst="line">
            <a:avLst/>
          </a:prstGeom>
          <a:ln cap="rnd" w="9525">
            <a:solidFill>
              <a:srgbClr val="FFFFFF"/>
            </a:solidFill>
            <a:prstDash val="solid"/>
            <a:headEnd type="none" len="sm" w="sm"/>
            <a:tailEnd type="none" len="sm" w="sm"/>
          </a:ln>
        </p:spPr>
      </p:sp>
      <p:sp>
        <p:nvSpPr>
          <p:cNvPr name="AutoShape 14" id="14"/>
          <p:cNvSpPr/>
          <p:nvPr/>
        </p:nvSpPr>
        <p:spPr>
          <a:xfrm>
            <a:off x="5739599" y="3240528"/>
            <a:ext cx="19050" cy="969952"/>
          </a:xfrm>
          <a:prstGeom prst="line">
            <a:avLst/>
          </a:prstGeom>
          <a:ln cap="rnd" w="9525">
            <a:solidFill>
              <a:srgbClr val="FFFFFF"/>
            </a:solidFill>
            <a:prstDash val="solid"/>
            <a:headEnd type="none" len="sm" w="sm"/>
            <a:tailEnd type="none" len="sm" w="sm"/>
          </a:ln>
        </p:spPr>
      </p:sp>
      <p:sp>
        <p:nvSpPr>
          <p:cNvPr name="TextBox 15" id="15"/>
          <p:cNvSpPr txBox="true"/>
          <p:nvPr/>
        </p:nvSpPr>
        <p:spPr>
          <a:xfrm rot="0">
            <a:off x="10797910" y="6757393"/>
            <a:ext cx="6865990" cy="3467100"/>
          </a:xfrm>
          <a:prstGeom prst="rect">
            <a:avLst/>
          </a:prstGeom>
        </p:spPr>
        <p:txBody>
          <a:bodyPr anchor="t" rtlCol="false" tIns="0" lIns="0" bIns="0" rIns="0">
            <a:spAutoFit/>
          </a:bodyPr>
          <a:lstStyle/>
          <a:p>
            <a:pPr algn="l">
              <a:lnSpc>
                <a:spcPts val="3840"/>
              </a:lnSpc>
            </a:pPr>
            <a:r>
              <a:rPr lang="en-US" sz="3200">
                <a:solidFill>
                  <a:srgbClr val="FFFFFF"/>
                </a:solidFill>
                <a:latin typeface="Arial"/>
              </a:rPr>
              <a:t>Rahul K Shah</a:t>
            </a:r>
          </a:p>
          <a:p>
            <a:pPr algn="l">
              <a:lnSpc>
                <a:spcPts val="3840"/>
              </a:lnSpc>
            </a:pPr>
            <a:r>
              <a:rPr lang="en-US" sz="3200">
                <a:solidFill>
                  <a:srgbClr val="FFFFFF"/>
                </a:solidFill>
                <a:latin typeface="Arial"/>
              </a:rPr>
              <a:t>Aadil Tansawala </a:t>
            </a:r>
          </a:p>
          <a:p>
            <a:pPr algn="l">
              <a:lnSpc>
                <a:spcPts val="3840"/>
              </a:lnSpc>
            </a:pPr>
            <a:r>
              <a:rPr lang="en-US" sz="3200">
                <a:solidFill>
                  <a:srgbClr val="FFFFFF"/>
                </a:solidFill>
                <a:latin typeface="Arial"/>
              </a:rPr>
              <a:t>Smit Patel</a:t>
            </a:r>
          </a:p>
          <a:p>
            <a:pPr algn="l">
              <a:lnSpc>
                <a:spcPts val="3840"/>
              </a:lnSpc>
            </a:pPr>
            <a:r>
              <a:rPr lang="en-US" sz="3200">
                <a:solidFill>
                  <a:srgbClr val="FFFFFF"/>
                </a:solidFill>
                <a:latin typeface="Arial"/>
              </a:rPr>
              <a:t>Vedanshu Sharma</a:t>
            </a:r>
          </a:p>
          <a:p>
            <a:pPr algn="l">
              <a:lnSpc>
                <a:spcPts val="3840"/>
              </a:lnSpc>
            </a:pPr>
            <a:r>
              <a:rPr lang="en-US" sz="3200">
                <a:solidFill>
                  <a:srgbClr val="FFFFFF"/>
                </a:solidFill>
                <a:latin typeface="Arial"/>
              </a:rPr>
              <a:t>Nishant Prajapati</a:t>
            </a:r>
          </a:p>
          <a:p>
            <a:pPr algn="l">
              <a:lnSpc>
                <a:spcPts val="3840"/>
              </a:lnSpc>
            </a:pPr>
          </a:p>
          <a:p>
            <a:pPr algn="l">
              <a:lnSpc>
                <a:spcPts val="3840"/>
              </a:lnSpc>
            </a:pPr>
          </a:p>
        </p:txBody>
      </p:sp>
      <p:sp>
        <p:nvSpPr>
          <p:cNvPr name="TextBox 16" id="16"/>
          <p:cNvSpPr txBox="true"/>
          <p:nvPr/>
        </p:nvSpPr>
        <p:spPr>
          <a:xfrm rot="0">
            <a:off x="1353069" y="5110253"/>
            <a:ext cx="12221626" cy="2794638"/>
          </a:xfrm>
          <a:prstGeom prst="rect">
            <a:avLst/>
          </a:prstGeom>
        </p:spPr>
        <p:txBody>
          <a:bodyPr anchor="t" rtlCol="false" tIns="0" lIns="0" bIns="0" rIns="0">
            <a:spAutoFit/>
          </a:bodyPr>
          <a:lstStyle/>
          <a:p>
            <a:pPr algn="l">
              <a:lnSpc>
                <a:spcPts val="7884"/>
              </a:lnSpc>
            </a:pPr>
            <a:r>
              <a:rPr lang="en-US" sz="7300" spc="-146">
                <a:solidFill>
                  <a:srgbClr val="FFFFFF"/>
                </a:solidFill>
                <a:latin typeface="Arsenal"/>
              </a:rPr>
              <a:t>Smart Traffic Management Using Deep Learning</a:t>
            </a:r>
          </a:p>
          <a:p>
            <a:pPr algn="l">
              <a:lnSpc>
                <a:spcPts val="6156"/>
              </a:lnSpc>
            </a:pPr>
            <a:r>
              <a:rPr lang="en-US" sz="5700" spc="-114">
                <a:solidFill>
                  <a:srgbClr val="FFFFFF"/>
                </a:solidFill>
                <a:latin typeface="Arsenal"/>
              </a:rPr>
              <a:t>Team Id- 6451</a:t>
            </a:r>
          </a:p>
        </p:txBody>
      </p:sp>
      <p:sp>
        <p:nvSpPr>
          <p:cNvPr name="Freeform 17" id="17"/>
          <p:cNvSpPr/>
          <p:nvPr/>
        </p:nvSpPr>
        <p:spPr>
          <a:xfrm flipH="false" flipV="false" rot="0">
            <a:off x="6378565" y="-3551499"/>
            <a:ext cx="6959003" cy="6959002"/>
          </a:xfrm>
          <a:custGeom>
            <a:avLst/>
            <a:gdLst/>
            <a:ahLst/>
            <a:cxnLst/>
            <a:rect r="r" b="b" t="t" l="l"/>
            <a:pathLst>
              <a:path h="6959002" w="6959003">
                <a:moveTo>
                  <a:pt x="0" y="0"/>
                </a:moveTo>
                <a:lnTo>
                  <a:pt x="6959003" y="0"/>
                </a:lnTo>
                <a:lnTo>
                  <a:pt x="6959003" y="6959002"/>
                </a:lnTo>
                <a:lnTo>
                  <a:pt x="0" y="6959002"/>
                </a:lnTo>
                <a:lnTo>
                  <a:pt x="0" y="0"/>
                </a:lnTo>
                <a:close/>
              </a:path>
            </a:pathLst>
          </a:custGeom>
          <a:blipFill>
            <a:blip r:embed="rId7"/>
            <a:stretch>
              <a:fillRect l="0" t="0" r="0" b="0"/>
            </a:stretch>
          </a:blipFill>
        </p:spPr>
      </p:sp>
      <p:sp>
        <p:nvSpPr>
          <p:cNvPr name="Freeform 18" id="18"/>
          <p:cNvSpPr/>
          <p:nvPr/>
        </p:nvSpPr>
        <p:spPr>
          <a:xfrm flipH="false" flipV="false" rot="0">
            <a:off x="13337552" y="3407502"/>
            <a:ext cx="4363094" cy="3850202"/>
          </a:xfrm>
          <a:custGeom>
            <a:avLst/>
            <a:gdLst/>
            <a:ahLst/>
            <a:cxnLst/>
            <a:rect r="r" b="b" t="t" l="l"/>
            <a:pathLst>
              <a:path h="3850202" w="4363094">
                <a:moveTo>
                  <a:pt x="0" y="0"/>
                </a:moveTo>
                <a:lnTo>
                  <a:pt x="4363093" y="0"/>
                </a:lnTo>
                <a:lnTo>
                  <a:pt x="4363093" y="3850202"/>
                </a:lnTo>
                <a:lnTo>
                  <a:pt x="0" y="3850202"/>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528041" y="-2111181"/>
            <a:ext cx="1519601" cy="3481813"/>
          </a:xfrm>
          <a:custGeom>
            <a:avLst/>
            <a:gdLst/>
            <a:ahLst/>
            <a:cxnLst/>
            <a:rect r="r" b="b" t="t" l="l"/>
            <a:pathLst>
              <a:path h="3481813" w="1519601">
                <a:moveTo>
                  <a:pt x="0" y="0"/>
                </a:moveTo>
                <a:lnTo>
                  <a:pt x="1519600" y="0"/>
                </a:lnTo>
                <a:lnTo>
                  <a:pt x="1519600" y="3481814"/>
                </a:lnTo>
                <a:lnTo>
                  <a:pt x="0" y="3481814"/>
                </a:lnTo>
                <a:lnTo>
                  <a:pt x="0" y="0"/>
                </a:lnTo>
                <a:close/>
              </a:path>
            </a:pathLst>
          </a:custGeom>
          <a:blipFill>
            <a:blip r:embed="rId2"/>
            <a:stretch>
              <a:fillRect l="-2074" t="0" r="-2074"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2"/>
            <a:stretch>
              <a:fillRect l="0" t="0" r="0" b="0"/>
            </a:stretch>
          </a:blipFill>
        </p:spPr>
      </p:sp>
      <p:sp>
        <p:nvSpPr>
          <p:cNvPr name="TextBox 4" id="4"/>
          <p:cNvSpPr txBox="true"/>
          <p:nvPr/>
        </p:nvSpPr>
        <p:spPr>
          <a:xfrm rot="0">
            <a:off x="1528041" y="1203233"/>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OUR GOAL</a:t>
            </a:r>
          </a:p>
        </p:txBody>
      </p:sp>
      <p:sp>
        <p:nvSpPr>
          <p:cNvPr name="Freeform 5" id="5"/>
          <p:cNvSpPr/>
          <p:nvPr/>
        </p:nvSpPr>
        <p:spPr>
          <a:xfrm flipH="false" flipV="false" rot="0">
            <a:off x="16859481" y="8117350"/>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3"/>
            <a:stretch>
              <a:fillRect l="0" t="0" r="0" b="0"/>
            </a:stretch>
          </a:blipFill>
        </p:spPr>
      </p:sp>
      <p:sp>
        <p:nvSpPr>
          <p:cNvPr name="TextBox 6" id="6"/>
          <p:cNvSpPr txBox="true"/>
          <p:nvPr/>
        </p:nvSpPr>
        <p:spPr>
          <a:xfrm rot="0">
            <a:off x="2256968" y="2284511"/>
            <a:ext cx="14602514" cy="7520940"/>
          </a:xfrm>
          <a:prstGeom prst="rect">
            <a:avLst/>
          </a:prstGeom>
        </p:spPr>
        <p:txBody>
          <a:bodyPr anchor="t" rtlCol="false" tIns="0" lIns="0" bIns="0" rIns="0">
            <a:spAutoFit/>
          </a:bodyPr>
          <a:lstStyle/>
          <a:p>
            <a:pPr algn="just">
              <a:lnSpc>
                <a:spcPts val="5400"/>
              </a:lnSpc>
            </a:pPr>
            <a:r>
              <a:rPr lang="en-US" sz="3600">
                <a:solidFill>
                  <a:srgbClr val="FFFFFF"/>
                </a:solidFill>
                <a:latin typeface="Radley"/>
              </a:rPr>
              <a:t>Cutting-edge tech: Utilize Deep learning algorithms analyze real-time traffic data for optimal flow.</a:t>
            </a:r>
          </a:p>
          <a:p>
            <a:pPr algn="just">
              <a:lnSpc>
                <a:spcPts val="5400"/>
              </a:lnSpc>
            </a:pPr>
            <a:r>
              <a:rPr lang="en-US" sz="3600">
                <a:solidFill>
                  <a:srgbClr val="FFFFFF"/>
                </a:solidFill>
                <a:latin typeface="Radley"/>
              </a:rPr>
              <a:t>Safety first: By enabling Proactive measures prevent accidents, ensuring safer journeys.</a:t>
            </a:r>
          </a:p>
          <a:p>
            <a:pPr algn="just">
              <a:lnSpc>
                <a:spcPts val="5400"/>
              </a:lnSpc>
            </a:pPr>
            <a:r>
              <a:rPr lang="en-US" sz="3600">
                <a:solidFill>
                  <a:srgbClr val="FFFFFF"/>
                </a:solidFill>
                <a:latin typeface="Radley"/>
              </a:rPr>
              <a:t>Smooth rides: Dynamic adjustments minimize delays, reducing travel times.</a:t>
            </a:r>
          </a:p>
          <a:p>
            <a:pPr algn="just">
              <a:lnSpc>
                <a:spcPts val="5400"/>
              </a:lnSpc>
            </a:pPr>
            <a:r>
              <a:rPr lang="en-US" sz="3600">
                <a:solidFill>
                  <a:srgbClr val="FFFFFF"/>
                </a:solidFill>
                <a:latin typeface="Radley"/>
              </a:rPr>
              <a:t>Eco-friendly: Efficient management lowers fuel consumption and emissions.</a:t>
            </a:r>
          </a:p>
          <a:p>
            <a:pPr algn="just">
              <a:lnSpc>
                <a:spcPts val="5400"/>
              </a:lnSpc>
            </a:pPr>
            <a:r>
              <a:rPr lang="en-US" sz="3600">
                <a:solidFill>
                  <a:srgbClr val="FFFFFF"/>
                </a:solidFill>
                <a:latin typeface="Radley"/>
              </a:rPr>
              <a:t>Global solution: Addresses urban congestion for smoother, safer, and sustainable cities.</a:t>
            </a:r>
          </a:p>
          <a:p>
            <a:pPr algn="just">
              <a:lnSpc>
                <a:spcPts val="5400"/>
              </a:lnSpc>
            </a:pPr>
          </a:p>
        </p:txBody>
      </p:sp>
      <p:sp>
        <p:nvSpPr>
          <p:cNvPr name="Freeform 7" id="7"/>
          <p:cNvSpPr/>
          <p:nvPr/>
        </p:nvSpPr>
        <p:spPr>
          <a:xfrm flipH="false" flipV="false" rot="0">
            <a:off x="1753996" y="9151131"/>
            <a:ext cx="2229366" cy="2271738"/>
          </a:xfrm>
          <a:custGeom>
            <a:avLst/>
            <a:gdLst/>
            <a:ahLst/>
            <a:cxnLst/>
            <a:rect r="r" b="b" t="t" l="l"/>
            <a:pathLst>
              <a:path h="2271738" w="2229366">
                <a:moveTo>
                  <a:pt x="0" y="0"/>
                </a:moveTo>
                <a:lnTo>
                  <a:pt x="2229366" y="0"/>
                </a:lnTo>
                <a:lnTo>
                  <a:pt x="2229366" y="2271738"/>
                </a:lnTo>
                <a:lnTo>
                  <a:pt x="0" y="2271738"/>
                </a:lnTo>
                <a:lnTo>
                  <a:pt x="0" y="0"/>
                </a:lnTo>
                <a:close/>
              </a:path>
            </a:pathLst>
          </a:custGeom>
          <a:blipFill>
            <a:blip r:embed="rId4"/>
            <a:stretch>
              <a:fillRect l="-2561" t="0" r="-2561" b="0"/>
            </a:stretch>
          </a:blipFill>
        </p:spPr>
      </p:sp>
      <p:sp>
        <p:nvSpPr>
          <p:cNvPr name="Freeform 8" id="8"/>
          <p:cNvSpPr/>
          <p:nvPr/>
        </p:nvSpPr>
        <p:spPr>
          <a:xfrm flipH="false" flipV="false" rot="5537263">
            <a:off x="12225372" y="9047633"/>
            <a:ext cx="2011550" cy="2532366"/>
          </a:xfrm>
          <a:custGeom>
            <a:avLst/>
            <a:gdLst/>
            <a:ahLst/>
            <a:cxnLst/>
            <a:rect r="r" b="b" t="t" l="l"/>
            <a:pathLst>
              <a:path h="2532366" w="2011550">
                <a:moveTo>
                  <a:pt x="0" y="0"/>
                </a:moveTo>
                <a:lnTo>
                  <a:pt x="2011550" y="0"/>
                </a:lnTo>
                <a:lnTo>
                  <a:pt x="2011550" y="2532366"/>
                </a:lnTo>
                <a:lnTo>
                  <a:pt x="0" y="2532366"/>
                </a:lnTo>
                <a:lnTo>
                  <a:pt x="0" y="0"/>
                </a:lnTo>
                <a:close/>
              </a:path>
            </a:pathLst>
          </a:custGeom>
          <a:blipFill>
            <a:blip r:embed="rId3"/>
            <a:stretch>
              <a:fillRect l="-23508" t="0" r="-23508" b="0"/>
            </a:stretch>
          </a:blipFill>
        </p:spPr>
      </p:sp>
      <p:sp>
        <p:nvSpPr>
          <p:cNvPr name="Freeform 9" id="9"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10" id="10"/>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11" id="11"/>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12" id="12"/>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3" id="13"/>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14" id="14"/>
          <p:cNvSpPr/>
          <p:nvPr/>
        </p:nvSpPr>
        <p:spPr>
          <a:xfrm flipH="false" flipV="false" rot="5400000">
            <a:off x="1331415" y="2437670"/>
            <a:ext cx="689429" cy="611712"/>
          </a:xfrm>
          <a:custGeom>
            <a:avLst/>
            <a:gdLst/>
            <a:ahLst/>
            <a:cxnLst/>
            <a:rect r="r" b="b" t="t" l="l"/>
            <a:pathLst>
              <a:path h="611712" w="689429">
                <a:moveTo>
                  <a:pt x="0" y="0"/>
                </a:moveTo>
                <a:lnTo>
                  <a:pt x="689429" y="0"/>
                </a:lnTo>
                <a:lnTo>
                  <a:pt x="689429" y="611711"/>
                </a:lnTo>
                <a:lnTo>
                  <a:pt x="0" y="6117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400000">
            <a:off x="1331415" y="3810014"/>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1331415" y="5155008"/>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5400000">
            <a:off x="1331415" y="6500002"/>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5400000">
            <a:off x="1331415" y="7811494"/>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TextBox 2" id="2"/>
          <p:cNvSpPr txBox="true"/>
          <p:nvPr/>
        </p:nvSpPr>
        <p:spPr>
          <a:xfrm rot="0">
            <a:off x="4278908" y="4322128"/>
            <a:ext cx="9730185" cy="1217295"/>
          </a:xfrm>
          <a:prstGeom prst="rect">
            <a:avLst/>
          </a:prstGeom>
        </p:spPr>
        <p:txBody>
          <a:bodyPr anchor="t" rtlCol="false" tIns="0" lIns="0" bIns="0" rIns="0">
            <a:spAutoFit/>
          </a:bodyPr>
          <a:lstStyle/>
          <a:p>
            <a:pPr algn="ctr">
              <a:lnSpc>
                <a:spcPts val="10080"/>
              </a:lnSpc>
            </a:pPr>
            <a:r>
              <a:rPr lang="en-US" sz="7200" spc="-144">
                <a:solidFill>
                  <a:srgbClr val="FFFFFF"/>
                </a:solidFill>
                <a:latin typeface="Arsenal"/>
              </a:rPr>
              <a:t>CODE &amp; IMPLEMENTATION</a:t>
            </a:r>
          </a:p>
        </p:txBody>
      </p:sp>
      <p:sp>
        <p:nvSpPr>
          <p:cNvPr name="Freeform 3" id="3"/>
          <p:cNvSpPr/>
          <p:nvPr/>
        </p:nvSpPr>
        <p:spPr>
          <a:xfrm flipH="false" flipV="false" rot="-10800000">
            <a:off x="9934202" y="-449104"/>
            <a:ext cx="1763200" cy="1709100"/>
          </a:xfrm>
          <a:custGeom>
            <a:avLst/>
            <a:gdLst/>
            <a:ahLst/>
            <a:cxnLst/>
            <a:rect r="r" b="b" t="t" l="l"/>
            <a:pathLst>
              <a:path h="1709100" w="1763200">
                <a:moveTo>
                  <a:pt x="0" y="0"/>
                </a:moveTo>
                <a:lnTo>
                  <a:pt x="1763200" y="0"/>
                </a:lnTo>
                <a:lnTo>
                  <a:pt x="1763200" y="1709099"/>
                </a:lnTo>
                <a:lnTo>
                  <a:pt x="0" y="1709099"/>
                </a:lnTo>
                <a:lnTo>
                  <a:pt x="0" y="0"/>
                </a:lnTo>
                <a:close/>
              </a:path>
            </a:pathLst>
          </a:custGeom>
          <a:blipFill>
            <a:blip r:embed="rId2"/>
            <a:stretch>
              <a:fillRect l="0" t="-1" r="0" b="-1"/>
            </a:stretch>
          </a:blipFill>
        </p:spPr>
      </p:sp>
      <p:sp>
        <p:nvSpPr>
          <p:cNvPr name="Freeform 4" id="4"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3"/>
            <a:stretch>
              <a:fillRect l="0" t="0" r="0" b="0"/>
            </a:stretch>
          </a:blipFill>
        </p:spPr>
      </p:sp>
      <p:sp>
        <p:nvSpPr>
          <p:cNvPr name="Freeform 5" id="5"/>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4"/>
            <a:stretch>
              <a:fillRect l="0" t="0" r="0" b="0"/>
            </a:stretch>
          </a:blipFill>
        </p:spPr>
      </p:sp>
      <p:sp>
        <p:nvSpPr>
          <p:cNvPr name="Freeform 6" id="6"/>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5"/>
            <a:stretch>
              <a:fillRect l="0" t="0" r="0" b="0"/>
            </a:stretch>
          </a:blipFill>
        </p:spPr>
      </p:sp>
      <p:sp>
        <p:nvSpPr>
          <p:cNvPr name="AutoShape 7" id="7"/>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8" id="8"/>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9" id="9"/>
          <p:cNvSpPr/>
          <p:nvPr/>
        </p:nvSpPr>
        <p:spPr>
          <a:xfrm flipH="false" flipV="false" rot="0">
            <a:off x="12068865" y="7791693"/>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6"/>
            <a:stretch>
              <a:fillRect l="0" t="0" r="0" b="0"/>
            </a:stretch>
          </a:blipFill>
        </p:spPr>
      </p:sp>
      <p:sp>
        <p:nvSpPr>
          <p:cNvPr name="Freeform 10" id="10"/>
          <p:cNvSpPr/>
          <p:nvPr/>
        </p:nvSpPr>
        <p:spPr>
          <a:xfrm flipH="false" flipV="false" rot="0">
            <a:off x="3859065" y="7081424"/>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7"/>
            <a:stretch>
              <a:fillRect l="0" t="0" r="0" b="0"/>
            </a:stretch>
          </a:blipFill>
        </p:spPr>
      </p:sp>
      <p:sp>
        <p:nvSpPr>
          <p:cNvPr name="Freeform 11" id="11"/>
          <p:cNvSpPr/>
          <p:nvPr/>
        </p:nvSpPr>
        <p:spPr>
          <a:xfrm flipH="false" flipV="false" rot="5537263">
            <a:off x="14444874" y="1587700"/>
            <a:ext cx="1198400" cy="1026200"/>
          </a:xfrm>
          <a:custGeom>
            <a:avLst/>
            <a:gdLst/>
            <a:ahLst/>
            <a:cxnLst/>
            <a:rect r="r" b="b" t="t" l="l"/>
            <a:pathLst>
              <a:path h="1026200" w="1198400">
                <a:moveTo>
                  <a:pt x="0" y="0"/>
                </a:moveTo>
                <a:lnTo>
                  <a:pt x="1198399" y="0"/>
                </a:lnTo>
                <a:lnTo>
                  <a:pt x="1198399" y="1026200"/>
                </a:lnTo>
                <a:lnTo>
                  <a:pt x="0" y="1026200"/>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TextBox 2" id="2"/>
          <p:cNvSpPr txBox="true"/>
          <p:nvPr/>
        </p:nvSpPr>
        <p:spPr>
          <a:xfrm rot="0">
            <a:off x="1471923" y="578548"/>
            <a:ext cx="15347763"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WORKING</a:t>
            </a:r>
          </a:p>
        </p:txBody>
      </p:sp>
      <p:sp>
        <p:nvSpPr>
          <p:cNvPr name="TextBox 3" id="3"/>
          <p:cNvSpPr txBox="true"/>
          <p:nvPr/>
        </p:nvSpPr>
        <p:spPr>
          <a:xfrm rot="0">
            <a:off x="469783" y="2088874"/>
            <a:ext cx="4768596" cy="879729"/>
          </a:xfrm>
          <a:prstGeom prst="rect">
            <a:avLst/>
          </a:prstGeom>
        </p:spPr>
        <p:txBody>
          <a:bodyPr anchor="t" rtlCol="false" tIns="0" lIns="0" bIns="0" rIns="0">
            <a:spAutoFit/>
          </a:bodyPr>
          <a:lstStyle/>
          <a:p>
            <a:pPr algn="just">
              <a:lnSpc>
                <a:spcPts val="7128"/>
              </a:lnSpc>
            </a:pPr>
            <a:r>
              <a:rPr lang="en-US" sz="5400">
                <a:solidFill>
                  <a:srgbClr val="FFFFFF"/>
                </a:solidFill>
                <a:latin typeface="Radley"/>
              </a:rPr>
              <a:t>INITIAL</a:t>
            </a:r>
          </a:p>
        </p:txBody>
      </p:sp>
      <p:sp>
        <p:nvSpPr>
          <p:cNvPr name="TextBox 4" id="4"/>
          <p:cNvSpPr txBox="true"/>
          <p:nvPr/>
        </p:nvSpPr>
        <p:spPr>
          <a:xfrm rot="0">
            <a:off x="891152" y="3254353"/>
            <a:ext cx="4711468" cy="5406390"/>
          </a:xfrm>
          <a:prstGeom prst="rect">
            <a:avLst/>
          </a:prstGeom>
        </p:spPr>
        <p:txBody>
          <a:bodyPr anchor="t" rtlCol="false" tIns="0" lIns="0" bIns="0" rIns="0">
            <a:spAutoFit/>
          </a:bodyPr>
          <a:lstStyle/>
          <a:p>
            <a:pPr algn="just">
              <a:lnSpc>
                <a:spcPts val="7200"/>
              </a:lnSpc>
            </a:pPr>
            <a:r>
              <a:rPr lang="en-US" sz="3600">
                <a:solidFill>
                  <a:srgbClr val="FFFFFF"/>
                </a:solidFill>
                <a:latin typeface="Radley"/>
              </a:rPr>
              <a:t>There are 4 lanes:</a:t>
            </a:r>
          </a:p>
          <a:p>
            <a:pPr algn="just">
              <a:lnSpc>
                <a:spcPts val="7200"/>
              </a:lnSpc>
            </a:pPr>
            <a:r>
              <a:rPr lang="en-US" sz="3600">
                <a:solidFill>
                  <a:srgbClr val="FFFFFF"/>
                </a:solidFill>
                <a:latin typeface="Radley"/>
              </a:rPr>
              <a:t>1ˢᵗ lane is open</a:t>
            </a:r>
          </a:p>
          <a:p>
            <a:pPr algn="just">
              <a:lnSpc>
                <a:spcPts val="7200"/>
              </a:lnSpc>
            </a:pPr>
            <a:r>
              <a:rPr lang="en-US" sz="3600">
                <a:solidFill>
                  <a:srgbClr val="FFFFFF"/>
                </a:solidFill>
                <a:latin typeface="Radley"/>
              </a:rPr>
              <a:t>2ⁿᵈ assigned X sec timer</a:t>
            </a:r>
          </a:p>
          <a:p>
            <a:pPr algn="just">
              <a:lnSpc>
                <a:spcPts val="7200"/>
              </a:lnSpc>
            </a:pPr>
            <a:r>
              <a:rPr lang="en-US" sz="3600">
                <a:solidFill>
                  <a:srgbClr val="FFFFFF"/>
                </a:solidFill>
                <a:latin typeface="Radley"/>
              </a:rPr>
              <a:t>3ʳᵈ assigned STOP</a:t>
            </a:r>
          </a:p>
          <a:p>
            <a:pPr algn="just">
              <a:lnSpc>
                <a:spcPts val="7200"/>
              </a:lnSpc>
            </a:pPr>
            <a:r>
              <a:rPr lang="en-US" sz="3600">
                <a:solidFill>
                  <a:srgbClr val="FFFFFF"/>
                </a:solidFill>
                <a:latin typeface="Radley"/>
              </a:rPr>
              <a:t>4ᵗʰ assigned STOP</a:t>
            </a:r>
          </a:p>
        </p:txBody>
      </p:sp>
      <p:sp>
        <p:nvSpPr>
          <p:cNvPr name="TextBox 5" id="5"/>
          <p:cNvSpPr txBox="true"/>
          <p:nvPr/>
        </p:nvSpPr>
        <p:spPr>
          <a:xfrm rot="0">
            <a:off x="9598848" y="2142220"/>
            <a:ext cx="4768596" cy="879729"/>
          </a:xfrm>
          <a:prstGeom prst="rect">
            <a:avLst/>
          </a:prstGeom>
        </p:spPr>
        <p:txBody>
          <a:bodyPr anchor="t" rtlCol="false" tIns="0" lIns="0" bIns="0" rIns="0">
            <a:spAutoFit/>
          </a:bodyPr>
          <a:lstStyle/>
          <a:p>
            <a:pPr>
              <a:lnSpc>
                <a:spcPts val="7128"/>
              </a:lnSpc>
            </a:pPr>
            <a:r>
              <a:rPr lang="en-US" sz="5400">
                <a:solidFill>
                  <a:srgbClr val="FFFFFF"/>
                </a:solidFill>
                <a:latin typeface="Radley"/>
              </a:rPr>
              <a:t>FUNCTION</a:t>
            </a:r>
          </a:p>
        </p:txBody>
      </p:sp>
      <p:sp>
        <p:nvSpPr>
          <p:cNvPr name="TextBox 6" id="6"/>
          <p:cNvSpPr txBox="true"/>
          <p:nvPr/>
        </p:nvSpPr>
        <p:spPr>
          <a:xfrm rot="0">
            <a:off x="6761507" y="3390042"/>
            <a:ext cx="11185939" cy="4789805"/>
          </a:xfrm>
          <a:prstGeom prst="rect">
            <a:avLst/>
          </a:prstGeom>
        </p:spPr>
        <p:txBody>
          <a:bodyPr anchor="t" rtlCol="false" tIns="0" lIns="0" bIns="0" rIns="0">
            <a:spAutoFit/>
          </a:bodyPr>
          <a:lstStyle/>
          <a:p>
            <a:pPr algn="just">
              <a:lnSpc>
                <a:spcPts val="6400"/>
              </a:lnSpc>
            </a:pPr>
            <a:r>
              <a:rPr lang="en-US" sz="3200">
                <a:solidFill>
                  <a:srgbClr val="FFFFFF"/>
                </a:solidFill>
                <a:latin typeface="Radley"/>
              </a:rPr>
              <a:t>When 1ˢᵗ lane opens and it will trigger function which will analyse traffic of 2ⁿᵈ lane ,Using open CV and STOP lane.</a:t>
            </a:r>
          </a:p>
          <a:p>
            <a:pPr algn="just">
              <a:lnSpc>
                <a:spcPts val="6400"/>
              </a:lnSpc>
            </a:pPr>
            <a:r>
              <a:rPr lang="en-US" sz="3200">
                <a:solidFill>
                  <a:srgbClr val="FFFFFF"/>
                </a:solidFill>
                <a:latin typeface="Radley"/>
              </a:rPr>
              <a:t>This function will return value X’ which will assign to 3ʳᵈ lane timer &amp; Repeat. </a:t>
            </a:r>
          </a:p>
          <a:p>
            <a:pPr algn="just">
              <a:lnSpc>
                <a:spcPts val="6400"/>
              </a:lnSpc>
            </a:pPr>
            <a:r>
              <a:rPr lang="en-US" sz="3200">
                <a:solidFill>
                  <a:srgbClr val="FFFFFF"/>
                </a:solidFill>
                <a:latin typeface="Radley"/>
              </a:rPr>
              <a:t>Function- Assign time (sec) according to vehicle spotted .</a:t>
            </a:r>
          </a:p>
          <a:p>
            <a:pPr algn="just">
              <a:lnSpc>
                <a:spcPts val="6400"/>
              </a:lnSpc>
            </a:pPr>
            <a:r>
              <a:rPr lang="en-US" sz="3200">
                <a:solidFill>
                  <a:srgbClr val="FFFFFF"/>
                </a:solidFill>
                <a:latin typeface="Radley"/>
              </a:rPr>
              <a:t>Min-max value to avoid assigning insufficient time.</a:t>
            </a:r>
          </a:p>
        </p:txBody>
      </p:sp>
      <p:sp>
        <p:nvSpPr>
          <p:cNvPr name="Freeform 7" id="7"/>
          <p:cNvSpPr/>
          <p:nvPr/>
        </p:nvSpPr>
        <p:spPr>
          <a:xfrm flipH="false" flipV="false" rot="5400000">
            <a:off x="868415" y="4585043"/>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868415" y="5532871"/>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868415" y="7346294"/>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868415" y="8292617"/>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6137900" y="3753612"/>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6137900" y="5331173"/>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6137900" y="7038039"/>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6137900" y="7799186"/>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15227794" y="8963113"/>
            <a:ext cx="1763200" cy="1709100"/>
          </a:xfrm>
          <a:custGeom>
            <a:avLst/>
            <a:gdLst/>
            <a:ahLst/>
            <a:cxnLst/>
            <a:rect r="r" b="b" t="t" l="l"/>
            <a:pathLst>
              <a:path h="1709100" w="1763200">
                <a:moveTo>
                  <a:pt x="0" y="0"/>
                </a:moveTo>
                <a:lnTo>
                  <a:pt x="1763200" y="0"/>
                </a:lnTo>
                <a:lnTo>
                  <a:pt x="1763200" y="1709100"/>
                </a:lnTo>
                <a:lnTo>
                  <a:pt x="0" y="1709100"/>
                </a:lnTo>
                <a:lnTo>
                  <a:pt x="0" y="0"/>
                </a:lnTo>
                <a:close/>
              </a:path>
            </a:pathLst>
          </a:custGeom>
          <a:blipFill>
            <a:blip r:embed="rId4"/>
            <a:stretch>
              <a:fillRect l="0" t="-1" r="0" b="-1"/>
            </a:stretch>
          </a:blipFill>
        </p:spPr>
      </p:sp>
      <p:sp>
        <p:nvSpPr>
          <p:cNvPr name="Freeform 16" id="16"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17" id="17"/>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18" id="18"/>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19" id="19"/>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20" id="20"/>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067465" y="7511187"/>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5400000">
            <a:off x="18612436" y="34821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17110851" y="7834251"/>
            <a:ext cx="4363093" cy="3850202"/>
          </a:xfrm>
          <a:custGeom>
            <a:avLst/>
            <a:gdLst/>
            <a:ahLst/>
            <a:cxnLst/>
            <a:rect r="r" b="b" t="t" l="l"/>
            <a:pathLst>
              <a:path h="3850202" w="4363093">
                <a:moveTo>
                  <a:pt x="0" y="0"/>
                </a:moveTo>
                <a:lnTo>
                  <a:pt x="4363093" y="0"/>
                </a:lnTo>
                <a:lnTo>
                  <a:pt x="4363093" y="3850201"/>
                </a:lnTo>
                <a:lnTo>
                  <a:pt x="0" y="3850201"/>
                </a:lnTo>
                <a:lnTo>
                  <a:pt x="0" y="0"/>
                </a:lnTo>
                <a:close/>
              </a:path>
            </a:pathLst>
          </a:custGeom>
          <a:blipFill>
            <a:blip r:embed="rId4"/>
            <a:stretch>
              <a:fillRect l="0" t="0" r="0" b="0"/>
            </a:stretch>
          </a:blipFill>
        </p:spPr>
      </p:sp>
      <p:sp>
        <p:nvSpPr>
          <p:cNvPr name="Freeform 5" id="5"/>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TextBox 6" id="6"/>
          <p:cNvSpPr txBox="true"/>
          <p:nvPr/>
        </p:nvSpPr>
        <p:spPr>
          <a:xfrm rot="0">
            <a:off x="1561900" y="1107201"/>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THE CODING PART</a:t>
            </a:r>
          </a:p>
        </p:txBody>
      </p:sp>
      <p:grpSp>
        <p:nvGrpSpPr>
          <p:cNvPr name="Group 7" id="7"/>
          <p:cNvGrpSpPr/>
          <p:nvPr/>
        </p:nvGrpSpPr>
        <p:grpSpPr>
          <a:xfrm rot="0">
            <a:off x="1432856" y="3861880"/>
            <a:ext cx="4887487" cy="876488"/>
            <a:chOff x="0" y="0"/>
            <a:chExt cx="6516650" cy="1168650"/>
          </a:xfrm>
        </p:grpSpPr>
        <p:sp>
          <p:nvSpPr>
            <p:cNvPr name="Freeform 8" id="8"/>
            <p:cNvSpPr/>
            <p:nvPr/>
          </p:nvSpPr>
          <p:spPr>
            <a:xfrm flipH="false" flipV="false" rot="0">
              <a:off x="9525" y="9525"/>
              <a:ext cx="6497574" cy="1149604"/>
            </a:xfrm>
            <a:custGeom>
              <a:avLst/>
              <a:gdLst/>
              <a:ahLst/>
              <a:cxnLst/>
              <a:rect r="r" b="b" t="t" l="l"/>
              <a:pathLst>
                <a:path h="1149604" w="6497574">
                  <a:moveTo>
                    <a:pt x="0" y="0"/>
                  </a:moveTo>
                  <a:lnTo>
                    <a:pt x="6497574" y="0"/>
                  </a:lnTo>
                  <a:lnTo>
                    <a:pt x="6497574" y="1149604"/>
                  </a:lnTo>
                  <a:lnTo>
                    <a:pt x="0" y="1149604"/>
                  </a:lnTo>
                  <a:close/>
                </a:path>
              </a:pathLst>
            </a:custGeom>
            <a:solidFill>
              <a:srgbClr val="3DE3B3"/>
            </a:solidFill>
          </p:spPr>
        </p:sp>
        <p:sp>
          <p:nvSpPr>
            <p:cNvPr name="Freeform 9" id="9"/>
            <p:cNvSpPr/>
            <p:nvPr/>
          </p:nvSpPr>
          <p:spPr>
            <a:xfrm flipH="false" flipV="false" rot="0">
              <a:off x="0" y="0"/>
              <a:ext cx="6516624" cy="1168654"/>
            </a:xfrm>
            <a:custGeom>
              <a:avLst/>
              <a:gdLst/>
              <a:ahLst/>
              <a:cxnLst/>
              <a:rect r="r" b="b" t="t" l="l"/>
              <a:pathLst>
                <a:path h="1168654" w="6516624">
                  <a:moveTo>
                    <a:pt x="9525" y="0"/>
                  </a:moveTo>
                  <a:lnTo>
                    <a:pt x="6507099" y="0"/>
                  </a:lnTo>
                  <a:cubicBezTo>
                    <a:pt x="6512306" y="0"/>
                    <a:pt x="6516624" y="4318"/>
                    <a:pt x="6516624" y="9525"/>
                  </a:cubicBezTo>
                  <a:lnTo>
                    <a:pt x="6516624" y="1159129"/>
                  </a:lnTo>
                  <a:cubicBezTo>
                    <a:pt x="6516624" y="1164336"/>
                    <a:pt x="6512306" y="1168654"/>
                    <a:pt x="6507099" y="1168654"/>
                  </a:cubicBezTo>
                  <a:lnTo>
                    <a:pt x="9525" y="1168654"/>
                  </a:lnTo>
                  <a:cubicBezTo>
                    <a:pt x="4318" y="1168654"/>
                    <a:pt x="0" y="1164336"/>
                    <a:pt x="0" y="1159129"/>
                  </a:cubicBezTo>
                  <a:lnTo>
                    <a:pt x="0" y="9525"/>
                  </a:lnTo>
                  <a:cubicBezTo>
                    <a:pt x="0" y="4318"/>
                    <a:pt x="4318" y="0"/>
                    <a:pt x="9525" y="0"/>
                  </a:cubicBezTo>
                  <a:moveTo>
                    <a:pt x="9525" y="19050"/>
                  </a:moveTo>
                  <a:lnTo>
                    <a:pt x="9525" y="9525"/>
                  </a:lnTo>
                  <a:lnTo>
                    <a:pt x="19050" y="9525"/>
                  </a:lnTo>
                  <a:lnTo>
                    <a:pt x="19050" y="1159129"/>
                  </a:lnTo>
                  <a:lnTo>
                    <a:pt x="9525" y="1159129"/>
                  </a:lnTo>
                  <a:lnTo>
                    <a:pt x="9525" y="1149604"/>
                  </a:lnTo>
                  <a:lnTo>
                    <a:pt x="6507099" y="1149604"/>
                  </a:lnTo>
                  <a:lnTo>
                    <a:pt x="6507099" y="1159129"/>
                  </a:lnTo>
                  <a:lnTo>
                    <a:pt x="6497574" y="1159129"/>
                  </a:lnTo>
                  <a:lnTo>
                    <a:pt x="6497574" y="9525"/>
                  </a:lnTo>
                  <a:lnTo>
                    <a:pt x="6507099" y="9525"/>
                  </a:lnTo>
                  <a:lnTo>
                    <a:pt x="6507099" y="19050"/>
                  </a:lnTo>
                  <a:lnTo>
                    <a:pt x="9525" y="19050"/>
                  </a:lnTo>
                  <a:close/>
                </a:path>
              </a:pathLst>
            </a:custGeom>
            <a:solidFill>
              <a:srgbClr val="A5E8D3"/>
            </a:solidFill>
          </p:spPr>
        </p:sp>
        <p:sp>
          <p:nvSpPr>
            <p:cNvPr name="TextBox 10" id="10"/>
            <p:cNvSpPr txBox="true"/>
            <p:nvPr/>
          </p:nvSpPr>
          <p:spPr>
            <a:xfrm>
              <a:off x="0" y="0"/>
              <a:ext cx="6516650" cy="1168650"/>
            </a:xfrm>
            <a:prstGeom prst="rect">
              <a:avLst/>
            </a:prstGeom>
          </p:spPr>
          <p:txBody>
            <a:bodyPr anchor="ctr" rtlCol="false" tIns="50800" lIns="50800" bIns="50800" rIns="50800"/>
            <a:lstStyle/>
            <a:p>
              <a:pPr algn="ctr">
                <a:lnSpc>
                  <a:spcPts val="3359"/>
                </a:lnSpc>
              </a:pPr>
              <a:r>
                <a:rPr lang="en-US" sz="2799">
                  <a:solidFill>
                    <a:srgbClr val="2A2E30"/>
                  </a:solidFill>
                  <a:latin typeface="Radley"/>
                </a:rPr>
                <a:t>Python</a:t>
              </a:r>
            </a:p>
          </p:txBody>
        </p:sp>
      </p:grpSp>
      <p:grpSp>
        <p:nvGrpSpPr>
          <p:cNvPr name="Group 11" id="11"/>
          <p:cNvGrpSpPr/>
          <p:nvPr/>
        </p:nvGrpSpPr>
        <p:grpSpPr>
          <a:xfrm rot="0">
            <a:off x="6700406" y="3861880"/>
            <a:ext cx="4887488" cy="876488"/>
            <a:chOff x="0" y="0"/>
            <a:chExt cx="6516650" cy="1168650"/>
          </a:xfrm>
        </p:grpSpPr>
        <p:sp>
          <p:nvSpPr>
            <p:cNvPr name="Freeform 12" id="12"/>
            <p:cNvSpPr/>
            <p:nvPr/>
          </p:nvSpPr>
          <p:spPr>
            <a:xfrm flipH="false" flipV="false" rot="0">
              <a:off x="9525" y="9525"/>
              <a:ext cx="6497574" cy="1149604"/>
            </a:xfrm>
            <a:custGeom>
              <a:avLst/>
              <a:gdLst/>
              <a:ahLst/>
              <a:cxnLst/>
              <a:rect r="r" b="b" t="t" l="l"/>
              <a:pathLst>
                <a:path h="1149604" w="6497574">
                  <a:moveTo>
                    <a:pt x="0" y="0"/>
                  </a:moveTo>
                  <a:lnTo>
                    <a:pt x="6497574" y="0"/>
                  </a:lnTo>
                  <a:lnTo>
                    <a:pt x="6497574" y="1149604"/>
                  </a:lnTo>
                  <a:lnTo>
                    <a:pt x="0" y="1149604"/>
                  </a:lnTo>
                  <a:close/>
                </a:path>
              </a:pathLst>
            </a:custGeom>
            <a:solidFill>
              <a:srgbClr val="3DE3B3"/>
            </a:solidFill>
          </p:spPr>
        </p:sp>
        <p:sp>
          <p:nvSpPr>
            <p:cNvPr name="Freeform 13" id="13"/>
            <p:cNvSpPr/>
            <p:nvPr/>
          </p:nvSpPr>
          <p:spPr>
            <a:xfrm flipH="false" flipV="false" rot="0">
              <a:off x="0" y="0"/>
              <a:ext cx="6516624" cy="1168654"/>
            </a:xfrm>
            <a:custGeom>
              <a:avLst/>
              <a:gdLst/>
              <a:ahLst/>
              <a:cxnLst/>
              <a:rect r="r" b="b" t="t" l="l"/>
              <a:pathLst>
                <a:path h="1168654" w="6516624">
                  <a:moveTo>
                    <a:pt x="9525" y="0"/>
                  </a:moveTo>
                  <a:lnTo>
                    <a:pt x="6507099" y="0"/>
                  </a:lnTo>
                  <a:cubicBezTo>
                    <a:pt x="6512306" y="0"/>
                    <a:pt x="6516624" y="4318"/>
                    <a:pt x="6516624" y="9525"/>
                  </a:cubicBezTo>
                  <a:lnTo>
                    <a:pt x="6516624" y="1159129"/>
                  </a:lnTo>
                  <a:cubicBezTo>
                    <a:pt x="6516624" y="1164336"/>
                    <a:pt x="6512306" y="1168654"/>
                    <a:pt x="6507099" y="1168654"/>
                  </a:cubicBezTo>
                  <a:lnTo>
                    <a:pt x="9525" y="1168654"/>
                  </a:lnTo>
                  <a:cubicBezTo>
                    <a:pt x="4318" y="1168654"/>
                    <a:pt x="0" y="1164336"/>
                    <a:pt x="0" y="1159129"/>
                  </a:cubicBezTo>
                  <a:lnTo>
                    <a:pt x="0" y="9525"/>
                  </a:lnTo>
                  <a:cubicBezTo>
                    <a:pt x="0" y="4318"/>
                    <a:pt x="4318" y="0"/>
                    <a:pt x="9525" y="0"/>
                  </a:cubicBezTo>
                  <a:moveTo>
                    <a:pt x="9525" y="19050"/>
                  </a:moveTo>
                  <a:lnTo>
                    <a:pt x="9525" y="9525"/>
                  </a:lnTo>
                  <a:lnTo>
                    <a:pt x="19050" y="9525"/>
                  </a:lnTo>
                  <a:lnTo>
                    <a:pt x="19050" y="1159129"/>
                  </a:lnTo>
                  <a:lnTo>
                    <a:pt x="9525" y="1159129"/>
                  </a:lnTo>
                  <a:lnTo>
                    <a:pt x="9525" y="1149604"/>
                  </a:lnTo>
                  <a:lnTo>
                    <a:pt x="6507099" y="1149604"/>
                  </a:lnTo>
                  <a:lnTo>
                    <a:pt x="6507099" y="1159129"/>
                  </a:lnTo>
                  <a:lnTo>
                    <a:pt x="6497574" y="1159129"/>
                  </a:lnTo>
                  <a:lnTo>
                    <a:pt x="6497574" y="9525"/>
                  </a:lnTo>
                  <a:lnTo>
                    <a:pt x="6507099" y="9525"/>
                  </a:lnTo>
                  <a:lnTo>
                    <a:pt x="6507099" y="19050"/>
                  </a:lnTo>
                  <a:lnTo>
                    <a:pt x="9525" y="19050"/>
                  </a:lnTo>
                  <a:close/>
                </a:path>
              </a:pathLst>
            </a:custGeom>
            <a:solidFill>
              <a:srgbClr val="16191B"/>
            </a:solidFill>
          </p:spPr>
        </p:sp>
        <p:sp>
          <p:nvSpPr>
            <p:cNvPr name="TextBox 14" id="14"/>
            <p:cNvSpPr txBox="true"/>
            <p:nvPr/>
          </p:nvSpPr>
          <p:spPr>
            <a:xfrm>
              <a:off x="0" y="0"/>
              <a:ext cx="6516650" cy="1168650"/>
            </a:xfrm>
            <a:prstGeom prst="rect">
              <a:avLst/>
            </a:prstGeom>
          </p:spPr>
          <p:txBody>
            <a:bodyPr anchor="ctr" rtlCol="false" tIns="50800" lIns="50800" bIns="50800" rIns="50800"/>
            <a:lstStyle/>
            <a:p>
              <a:pPr algn="ctr">
                <a:lnSpc>
                  <a:spcPts val="3359"/>
                </a:lnSpc>
              </a:pPr>
              <a:r>
                <a:rPr lang="en-US" sz="2799">
                  <a:solidFill>
                    <a:srgbClr val="2A2E30"/>
                  </a:solidFill>
                  <a:latin typeface="Radley"/>
                </a:rPr>
                <a:t>YOLO</a:t>
              </a:r>
            </a:p>
          </p:txBody>
        </p:sp>
      </p:grpSp>
      <p:grpSp>
        <p:nvGrpSpPr>
          <p:cNvPr name="Group 15" id="15"/>
          <p:cNvGrpSpPr/>
          <p:nvPr/>
        </p:nvGrpSpPr>
        <p:grpSpPr>
          <a:xfrm rot="0">
            <a:off x="11967956" y="3861880"/>
            <a:ext cx="4887487" cy="876488"/>
            <a:chOff x="0" y="0"/>
            <a:chExt cx="6516650" cy="1168650"/>
          </a:xfrm>
        </p:grpSpPr>
        <p:sp>
          <p:nvSpPr>
            <p:cNvPr name="Freeform 16" id="16"/>
            <p:cNvSpPr/>
            <p:nvPr/>
          </p:nvSpPr>
          <p:spPr>
            <a:xfrm flipH="false" flipV="false" rot="0">
              <a:off x="9525" y="9525"/>
              <a:ext cx="6497574" cy="1149604"/>
            </a:xfrm>
            <a:custGeom>
              <a:avLst/>
              <a:gdLst/>
              <a:ahLst/>
              <a:cxnLst/>
              <a:rect r="r" b="b" t="t" l="l"/>
              <a:pathLst>
                <a:path h="1149604" w="6497574">
                  <a:moveTo>
                    <a:pt x="0" y="0"/>
                  </a:moveTo>
                  <a:lnTo>
                    <a:pt x="6497574" y="0"/>
                  </a:lnTo>
                  <a:lnTo>
                    <a:pt x="6497574" y="1149604"/>
                  </a:lnTo>
                  <a:lnTo>
                    <a:pt x="0" y="1149604"/>
                  </a:lnTo>
                  <a:close/>
                </a:path>
              </a:pathLst>
            </a:custGeom>
            <a:solidFill>
              <a:srgbClr val="3DE3B3"/>
            </a:solidFill>
          </p:spPr>
        </p:sp>
        <p:sp>
          <p:nvSpPr>
            <p:cNvPr name="Freeform 17" id="17"/>
            <p:cNvSpPr/>
            <p:nvPr/>
          </p:nvSpPr>
          <p:spPr>
            <a:xfrm flipH="false" flipV="false" rot="0">
              <a:off x="0" y="0"/>
              <a:ext cx="6516624" cy="1168654"/>
            </a:xfrm>
            <a:custGeom>
              <a:avLst/>
              <a:gdLst/>
              <a:ahLst/>
              <a:cxnLst/>
              <a:rect r="r" b="b" t="t" l="l"/>
              <a:pathLst>
                <a:path h="1168654" w="6516624">
                  <a:moveTo>
                    <a:pt x="9525" y="0"/>
                  </a:moveTo>
                  <a:lnTo>
                    <a:pt x="6507099" y="0"/>
                  </a:lnTo>
                  <a:cubicBezTo>
                    <a:pt x="6512306" y="0"/>
                    <a:pt x="6516624" y="4318"/>
                    <a:pt x="6516624" y="9525"/>
                  </a:cubicBezTo>
                  <a:lnTo>
                    <a:pt x="6516624" y="1159129"/>
                  </a:lnTo>
                  <a:cubicBezTo>
                    <a:pt x="6516624" y="1164336"/>
                    <a:pt x="6512306" y="1168654"/>
                    <a:pt x="6507099" y="1168654"/>
                  </a:cubicBezTo>
                  <a:lnTo>
                    <a:pt x="9525" y="1168654"/>
                  </a:lnTo>
                  <a:cubicBezTo>
                    <a:pt x="4318" y="1168654"/>
                    <a:pt x="0" y="1164336"/>
                    <a:pt x="0" y="1159129"/>
                  </a:cubicBezTo>
                  <a:lnTo>
                    <a:pt x="0" y="9525"/>
                  </a:lnTo>
                  <a:cubicBezTo>
                    <a:pt x="0" y="4318"/>
                    <a:pt x="4318" y="0"/>
                    <a:pt x="9525" y="0"/>
                  </a:cubicBezTo>
                  <a:moveTo>
                    <a:pt x="9525" y="19050"/>
                  </a:moveTo>
                  <a:lnTo>
                    <a:pt x="9525" y="9525"/>
                  </a:lnTo>
                  <a:lnTo>
                    <a:pt x="19050" y="9525"/>
                  </a:lnTo>
                  <a:lnTo>
                    <a:pt x="19050" y="1159129"/>
                  </a:lnTo>
                  <a:lnTo>
                    <a:pt x="9525" y="1159129"/>
                  </a:lnTo>
                  <a:lnTo>
                    <a:pt x="9525" y="1149604"/>
                  </a:lnTo>
                  <a:lnTo>
                    <a:pt x="6507099" y="1149604"/>
                  </a:lnTo>
                  <a:lnTo>
                    <a:pt x="6507099" y="1159129"/>
                  </a:lnTo>
                  <a:lnTo>
                    <a:pt x="6497574" y="1159129"/>
                  </a:lnTo>
                  <a:lnTo>
                    <a:pt x="6497574" y="9525"/>
                  </a:lnTo>
                  <a:lnTo>
                    <a:pt x="6507099" y="9525"/>
                  </a:lnTo>
                  <a:lnTo>
                    <a:pt x="6507099" y="19050"/>
                  </a:lnTo>
                  <a:lnTo>
                    <a:pt x="9525" y="19050"/>
                  </a:lnTo>
                  <a:close/>
                </a:path>
              </a:pathLst>
            </a:custGeom>
            <a:solidFill>
              <a:srgbClr val="D4EDF4"/>
            </a:solidFill>
          </p:spPr>
        </p:sp>
        <p:sp>
          <p:nvSpPr>
            <p:cNvPr name="TextBox 18" id="18"/>
            <p:cNvSpPr txBox="true"/>
            <p:nvPr/>
          </p:nvSpPr>
          <p:spPr>
            <a:xfrm>
              <a:off x="0" y="0"/>
              <a:ext cx="6516650" cy="1168650"/>
            </a:xfrm>
            <a:prstGeom prst="rect">
              <a:avLst/>
            </a:prstGeom>
          </p:spPr>
          <p:txBody>
            <a:bodyPr anchor="ctr" rtlCol="false" tIns="50800" lIns="50800" bIns="50800" rIns="50800"/>
            <a:lstStyle/>
            <a:p>
              <a:pPr algn="ctr">
                <a:lnSpc>
                  <a:spcPts val="3359"/>
                </a:lnSpc>
              </a:pPr>
              <a:r>
                <a:rPr lang="en-US" sz="2799">
                  <a:solidFill>
                    <a:srgbClr val="2A2E30"/>
                  </a:solidFill>
                  <a:latin typeface="Radley"/>
                </a:rPr>
                <a:t>Open CV</a:t>
              </a:r>
            </a:p>
          </p:txBody>
        </p:sp>
      </p:grpSp>
      <p:grpSp>
        <p:nvGrpSpPr>
          <p:cNvPr name="Group 19" id="19"/>
          <p:cNvGrpSpPr/>
          <p:nvPr/>
        </p:nvGrpSpPr>
        <p:grpSpPr>
          <a:xfrm rot="0">
            <a:off x="1432858" y="4982686"/>
            <a:ext cx="595687" cy="595687"/>
            <a:chOff x="0" y="0"/>
            <a:chExt cx="794250" cy="794250"/>
          </a:xfrm>
        </p:grpSpPr>
        <p:sp>
          <p:nvSpPr>
            <p:cNvPr name="Freeform 20" id="20"/>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B392EA"/>
            </a:solidFill>
          </p:spPr>
        </p:sp>
        <p:sp>
          <p:nvSpPr>
            <p:cNvPr name="Freeform 21" id="21"/>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22" id="22"/>
          <p:cNvGrpSpPr/>
          <p:nvPr/>
        </p:nvGrpSpPr>
        <p:grpSpPr>
          <a:xfrm rot="0">
            <a:off x="2227306" y="4982680"/>
            <a:ext cx="4093087" cy="595687"/>
            <a:chOff x="0" y="0"/>
            <a:chExt cx="5457450" cy="794250"/>
          </a:xfrm>
        </p:grpSpPr>
        <p:sp>
          <p:nvSpPr>
            <p:cNvPr name="Freeform 23" id="23"/>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24" id="24"/>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25" id="25"/>
            <p:cNvSpPr txBox="true"/>
            <p:nvPr/>
          </p:nvSpPr>
          <p:spPr>
            <a:xfrm>
              <a:off x="0" y="0"/>
              <a:ext cx="5457450" cy="794250"/>
            </a:xfrm>
            <a:prstGeom prst="rect">
              <a:avLst/>
            </a:prstGeom>
          </p:spPr>
          <p:txBody>
            <a:bodyPr anchor="ctr" rtlCol="false" tIns="50800" lIns="50800" bIns="50800" rIns="50800"/>
            <a:lstStyle/>
            <a:p>
              <a:pPr algn="l">
                <a:lnSpc>
                  <a:spcPts val="3359"/>
                </a:lnSpc>
              </a:pPr>
              <a:r>
                <a:rPr lang="en-US" sz="2799">
                  <a:solidFill>
                    <a:srgbClr val="2A2E30"/>
                  </a:solidFill>
                  <a:latin typeface="Radley"/>
                </a:rPr>
                <a:t>Versatile</a:t>
              </a:r>
            </a:p>
          </p:txBody>
        </p:sp>
      </p:grpSp>
      <p:grpSp>
        <p:nvGrpSpPr>
          <p:cNvPr name="Group 26" id="26"/>
          <p:cNvGrpSpPr/>
          <p:nvPr/>
        </p:nvGrpSpPr>
        <p:grpSpPr>
          <a:xfrm rot="0">
            <a:off x="2227306" y="5926580"/>
            <a:ext cx="4093087" cy="595687"/>
            <a:chOff x="0" y="0"/>
            <a:chExt cx="5457450" cy="794250"/>
          </a:xfrm>
        </p:grpSpPr>
        <p:sp>
          <p:nvSpPr>
            <p:cNvPr name="Freeform 27" id="27"/>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28" id="28"/>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29" id="29"/>
            <p:cNvSpPr txBox="true"/>
            <p:nvPr/>
          </p:nvSpPr>
          <p:spPr>
            <a:xfrm>
              <a:off x="0" y="0"/>
              <a:ext cx="5457450" cy="794250"/>
            </a:xfrm>
            <a:prstGeom prst="rect">
              <a:avLst/>
            </a:prstGeom>
          </p:spPr>
          <p:txBody>
            <a:bodyPr anchor="ctr" rtlCol="false" tIns="50800" lIns="50800" bIns="50800" rIns="50800"/>
            <a:lstStyle/>
            <a:p>
              <a:pPr algn="l">
                <a:lnSpc>
                  <a:spcPts val="3359"/>
                </a:lnSpc>
              </a:pPr>
              <a:r>
                <a:rPr lang="en-US" sz="2799">
                  <a:solidFill>
                    <a:srgbClr val="2A2E30"/>
                  </a:solidFill>
                  <a:latin typeface="Radley"/>
                </a:rPr>
                <a:t>Readable</a:t>
              </a:r>
            </a:p>
          </p:txBody>
        </p:sp>
      </p:grpSp>
      <p:grpSp>
        <p:nvGrpSpPr>
          <p:cNvPr name="Group 30" id="30"/>
          <p:cNvGrpSpPr/>
          <p:nvPr/>
        </p:nvGrpSpPr>
        <p:grpSpPr>
          <a:xfrm rot="0">
            <a:off x="2227306" y="6870481"/>
            <a:ext cx="4093087" cy="595687"/>
            <a:chOff x="0" y="0"/>
            <a:chExt cx="5457450" cy="794250"/>
          </a:xfrm>
        </p:grpSpPr>
        <p:sp>
          <p:nvSpPr>
            <p:cNvPr name="Freeform 31" id="31"/>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32" id="32"/>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33" id="33"/>
            <p:cNvSpPr txBox="true"/>
            <p:nvPr/>
          </p:nvSpPr>
          <p:spPr>
            <a:xfrm>
              <a:off x="0" y="0"/>
              <a:ext cx="5457450" cy="794250"/>
            </a:xfrm>
            <a:prstGeom prst="rect">
              <a:avLst/>
            </a:prstGeom>
          </p:spPr>
          <p:txBody>
            <a:bodyPr anchor="ctr" rtlCol="false" tIns="50800" lIns="50800" bIns="50800" rIns="50800"/>
            <a:lstStyle/>
            <a:p>
              <a:pPr algn="l">
                <a:lnSpc>
                  <a:spcPts val="3359"/>
                </a:lnSpc>
              </a:pPr>
              <a:r>
                <a:rPr lang="en-US" sz="2799">
                  <a:solidFill>
                    <a:srgbClr val="2A2E30"/>
                  </a:solidFill>
                  <a:latin typeface="Radley"/>
                </a:rPr>
                <a:t>Scalable</a:t>
              </a:r>
            </a:p>
          </p:txBody>
        </p:sp>
      </p:grpSp>
      <p:grpSp>
        <p:nvGrpSpPr>
          <p:cNvPr name="Group 34" id="34"/>
          <p:cNvGrpSpPr/>
          <p:nvPr/>
        </p:nvGrpSpPr>
        <p:grpSpPr>
          <a:xfrm rot="0">
            <a:off x="2227306" y="7814380"/>
            <a:ext cx="4093087" cy="595687"/>
            <a:chOff x="0" y="0"/>
            <a:chExt cx="5457450" cy="794250"/>
          </a:xfrm>
        </p:grpSpPr>
        <p:sp>
          <p:nvSpPr>
            <p:cNvPr name="Freeform 35" id="35"/>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36" id="36"/>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37" id="37"/>
            <p:cNvSpPr txBox="true"/>
            <p:nvPr/>
          </p:nvSpPr>
          <p:spPr>
            <a:xfrm>
              <a:off x="0" y="0"/>
              <a:ext cx="5457450" cy="794250"/>
            </a:xfrm>
            <a:prstGeom prst="rect">
              <a:avLst/>
            </a:prstGeom>
          </p:spPr>
          <p:txBody>
            <a:bodyPr anchor="ctr" rtlCol="false" tIns="50800" lIns="50800" bIns="50800" rIns="50800"/>
            <a:lstStyle/>
            <a:p>
              <a:pPr algn="l">
                <a:lnSpc>
                  <a:spcPts val="3359"/>
                </a:lnSpc>
              </a:pPr>
              <a:r>
                <a:rPr lang="en-US" sz="2799">
                  <a:solidFill>
                    <a:srgbClr val="2A2E30"/>
                  </a:solidFill>
                  <a:latin typeface="Radley"/>
                </a:rPr>
                <a:t>Community-driven</a:t>
              </a:r>
            </a:p>
          </p:txBody>
        </p:sp>
      </p:grpSp>
      <p:grpSp>
        <p:nvGrpSpPr>
          <p:cNvPr name="Group 38" id="38"/>
          <p:cNvGrpSpPr/>
          <p:nvPr/>
        </p:nvGrpSpPr>
        <p:grpSpPr>
          <a:xfrm rot="0">
            <a:off x="1432858" y="6870487"/>
            <a:ext cx="595687" cy="595687"/>
            <a:chOff x="0" y="0"/>
            <a:chExt cx="794250" cy="794250"/>
          </a:xfrm>
        </p:grpSpPr>
        <p:sp>
          <p:nvSpPr>
            <p:cNvPr name="Freeform 39" id="39"/>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40" id="40"/>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41" id="41"/>
          <p:cNvGrpSpPr/>
          <p:nvPr/>
        </p:nvGrpSpPr>
        <p:grpSpPr>
          <a:xfrm rot="0">
            <a:off x="1432858" y="5926586"/>
            <a:ext cx="595687" cy="595687"/>
            <a:chOff x="0" y="0"/>
            <a:chExt cx="794250" cy="794250"/>
          </a:xfrm>
        </p:grpSpPr>
        <p:sp>
          <p:nvSpPr>
            <p:cNvPr name="Freeform 42" id="42"/>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43" id="43"/>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44" id="44"/>
          <p:cNvGrpSpPr/>
          <p:nvPr/>
        </p:nvGrpSpPr>
        <p:grpSpPr>
          <a:xfrm rot="0">
            <a:off x="1432858" y="7814386"/>
            <a:ext cx="595687" cy="595687"/>
            <a:chOff x="0" y="0"/>
            <a:chExt cx="794250" cy="794250"/>
          </a:xfrm>
        </p:grpSpPr>
        <p:sp>
          <p:nvSpPr>
            <p:cNvPr name="Freeform 45" id="45"/>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46" id="46"/>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47" id="47"/>
          <p:cNvGrpSpPr/>
          <p:nvPr/>
        </p:nvGrpSpPr>
        <p:grpSpPr>
          <a:xfrm rot="0">
            <a:off x="6700382" y="4982686"/>
            <a:ext cx="595687" cy="595687"/>
            <a:chOff x="0" y="0"/>
            <a:chExt cx="794250" cy="794250"/>
          </a:xfrm>
        </p:grpSpPr>
        <p:sp>
          <p:nvSpPr>
            <p:cNvPr name="Freeform 48" id="48"/>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49" id="49"/>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50" id="50"/>
          <p:cNvGrpSpPr/>
          <p:nvPr/>
        </p:nvGrpSpPr>
        <p:grpSpPr>
          <a:xfrm rot="0">
            <a:off x="7494832" y="4982680"/>
            <a:ext cx="4093087" cy="595687"/>
            <a:chOff x="0" y="0"/>
            <a:chExt cx="5457450" cy="794250"/>
          </a:xfrm>
        </p:grpSpPr>
        <p:sp>
          <p:nvSpPr>
            <p:cNvPr name="Freeform 51" id="51"/>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52" id="52"/>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53" id="53"/>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Real Time Object Detection</a:t>
              </a:r>
            </a:p>
          </p:txBody>
        </p:sp>
      </p:grpSp>
      <p:grpSp>
        <p:nvGrpSpPr>
          <p:cNvPr name="Group 54" id="54"/>
          <p:cNvGrpSpPr/>
          <p:nvPr/>
        </p:nvGrpSpPr>
        <p:grpSpPr>
          <a:xfrm rot="0">
            <a:off x="12762056" y="5931455"/>
            <a:ext cx="4093087" cy="595687"/>
            <a:chOff x="0" y="0"/>
            <a:chExt cx="5457450" cy="794250"/>
          </a:xfrm>
        </p:grpSpPr>
        <p:sp>
          <p:nvSpPr>
            <p:cNvPr name="Freeform 55" id="55"/>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56" id="56"/>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57" id="57"/>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 image processing </a:t>
              </a:r>
            </a:p>
          </p:txBody>
        </p:sp>
      </p:grpSp>
      <p:grpSp>
        <p:nvGrpSpPr>
          <p:cNvPr name="Group 58" id="58"/>
          <p:cNvGrpSpPr/>
          <p:nvPr/>
        </p:nvGrpSpPr>
        <p:grpSpPr>
          <a:xfrm rot="0">
            <a:off x="7494832" y="7814380"/>
            <a:ext cx="4093129" cy="595693"/>
            <a:chOff x="0" y="0"/>
            <a:chExt cx="5457505" cy="794258"/>
          </a:xfrm>
        </p:grpSpPr>
        <p:sp>
          <p:nvSpPr>
            <p:cNvPr name="Freeform 59" id="59"/>
            <p:cNvSpPr/>
            <p:nvPr/>
          </p:nvSpPr>
          <p:spPr>
            <a:xfrm flipH="false" flipV="false" rot="0">
              <a:off x="9525" y="9525"/>
              <a:ext cx="5438449" cy="775216"/>
            </a:xfrm>
            <a:custGeom>
              <a:avLst/>
              <a:gdLst/>
              <a:ahLst/>
              <a:cxnLst/>
              <a:rect r="r" b="b" t="t" l="l"/>
              <a:pathLst>
                <a:path h="775216" w="5438449">
                  <a:moveTo>
                    <a:pt x="0" y="0"/>
                  </a:moveTo>
                  <a:lnTo>
                    <a:pt x="5438449" y="0"/>
                  </a:lnTo>
                  <a:lnTo>
                    <a:pt x="5438449" y="775216"/>
                  </a:lnTo>
                  <a:lnTo>
                    <a:pt x="0" y="775216"/>
                  </a:lnTo>
                  <a:close/>
                </a:path>
              </a:pathLst>
            </a:custGeom>
            <a:solidFill>
              <a:srgbClr val="FFFFFF"/>
            </a:solidFill>
          </p:spPr>
        </p:sp>
        <p:sp>
          <p:nvSpPr>
            <p:cNvPr name="Freeform 60" id="60"/>
            <p:cNvSpPr/>
            <p:nvPr/>
          </p:nvSpPr>
          <p:spPr>
            <a:xfrm flipH="false" flipV="false" rot="0">
              <a:off x="0" y="0"/>
              <a:ext cx="5457499" cy="794266"/>
            </a:xfrm>
            <a:custGeom>
              <a:avLst/>
              <a:gdLst/>
              <a:ahLst/>
              <a:cxnLst/>
              <a:rect r="r" b="b" t="t" l="l"/>
              <a:pathLst>
                <a:path h="794266" w="5457499">
                  <a:moveTo>
                    <a:pt x="9525" y="0"/>
                  </a:moveTo>
                  <a:lnTo>
                    <a:pt x="5447974" y="0"/>
                  </a:lnTo>
                  <a:cubicBezTo>
                    <a:pt x="5453181" y="0"/>
                    <a:pt x="5457499" y="4318"/>
                    <a:pt x="5457499" y="9525"/>
                  </a:cubicBezTo>
                  <a:lnTo>
                    <a:pt x="5457499" y="784741"/>
                  </a:lnTo>
                  <a:cubicBezTo>
                    <a:pt x="5457499" y="789948"/>
                    <a:pt x="5453181" y="794266"/>
                    <a:pt x="5447974" y="794266"/>
                  </a:cubicBezTo>
                  <a:lnTo>
                    <a:pt x="9525" y="794266"/>
                  </a:lnTo>
                  <a:cubicBezTo>
                    <a:pt x="4318" y="794266"/>
                    <a:pt x="0" y="789948"/>
                    <a:pt x="0" y="784741"/>
                  </a:cubicBezTo>
                  <a:lnTo>
                    <a:pt x="0" y="9525"/>
                  </a:lnTo>
                  <a:cubicBezTo>
                    <a:pt x="0" y="4318"/>
                    <a:pt x="4318" y="0"/>
                    <a:pt x="9525" y="0"/>
                  </a:cubicBezTo>
                  <a:moveTo>
                    <a:pt x="9525" y="19050"/>
                  </a:moveTo>
                  <a:lnTo>
                    <a:pt x="9525" y="9525"/>
                  </a:lnTo>
                  <a:lnTo>
                    <a:pt x="19050" y="9525"/>
                  </a:lnTo>
                  <a:lnTo>
                    <a:pt x="19050" y="784741"/>
                  </a:lnTo>
                  <a:lnTo>
                    <a:pt x="9525" y="784741"/>
                  </a:lnTo>
                  <a:lnTo>
                    <a:pt x="9525" y="775216"/>
                  </a:lnTo>
                  <a:lnTo>
                    <a:pt x="5447974" y="775216"/>
                  </a:lnTo>
                  <a:lnTo>
                    <a:pt x="5447974" y="784741"/>
                  </a:lnTo>
                  <a:lnTo>
                    <a:pt x="5438449" y="784741"/>
                  </a:lnTo>
                  <a:lnTo>
                    <a:pt x="5438449" y="9525"/>
                  </a:lnTo>
                  <a:lnTo>
                    <a:pt x="5447974" y="9525"/>
                  </a:lnTo>
                  <a:lnTo>
                    <a:pt x="5447974" y="19050"/>
                  </a:lnTo>
                  <a:lnTo>
                    <a:pt x="9525" y="19050"/>
                  </a:lnTo>
                  <a:close/>
                </a:path>
              </a:pathLst>
            </a:custGeom>
            <a:solidFill>
              <a:srgbClr val="FFFFFF"/>
            </a:solidFill>
          </p:spPr>
        </p:sp>
        <p:sp>
          <p:nvSpPr>
            <p:cNvPr name="TextBox 61" id="61"/>
            <p:cNvSpPr txBox="true"/>
            <p:nvPr/>
          </p:nvSpPr>
          <p:spPr>
            <a:xfrm>
              <a:off x="0" y="9525"/>
              <a:ext cx="5457505" cy="784733"/>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Adaptive</a:t>
              </a:r>
            </a:p>
          </p:txBody>
        </p:sp>
      </p:grpSp>
      <p:grpSp>
        <p:nvGrpSpPr>
          <p:cNvPr name="Group 62" id="62"/>
          <p:cNvGrpSpPr/>
          <p:nvPr/>
        </p:nvGrpSpPr>
        <p:grpSpPr>
          <a:xfrm rot="0">
            <a:off x="6700382" y="6870487"/>
            <a:ext cx="595687" cy="595687"/>
            <a:chOff x="0" y="0"/>
            <a:chExt cx="794250" cy="794250"/>
          </a:xfrm>
        </p:grpSpPr>
        <p:sp>
          <p:nvSpPr>
            <p:cNvPr name="Freeform 63" id="63"/>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B392EA"/>
            </a:solidFill>
          </p:spPr>
        </p:sp>
        <p:sp>
          <p:nvSpPr>
            <p:cNvPr name="Freeform 64" id="64"/>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65" id="65"/>
          <p:cNvGrpSpPr/>
          <p:nvPr/>
        </p:nvGrpSpPr>
        <p:grpSpPr>
          <a:xfrm rot="0">
            <a:off x="6700382" y="5926586"/>
            <a:ext cx="595687" cy="595687"/>
            <a:chOff x="0" y="0"/>
            <a:chExt cx="794250" cy="794250"/>
          </a:xfrm>
        </p:grpSpPr>
        <p:sp>
          <p:nvSpPr>
            <p:cNvPr name="Freeform 66" id="66"/>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67" id="67"/>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68" id="68"/>
          <p:cNvGrpSpPr/>
          <p:nvPr/>
        </p:nvGrpSpPr>
        <p:grpSpPr>
          <a:xfrm rot="0">
            <a:off x="6700382" y="7814386"/>
            <a:ext cx="595687" cy="595687"/>
            <a:chOff x="0" y="0"/>
            <a:chExt cx="794250" cy="794250"/>
          </a:xfrm>
        </p:grpSpPr>
        <p:sp>
          <p:nvSpPr>
            <p:cNvPr name="Freeform 69" id="69"/>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70" id="70"/>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71" id="71"/>
          <p:cNvGrpSpPr/>
          <p:nvPr/>
        </p:nvGrpSpPr>
        <p:grpSpPr>
          <a:xfrm rot="0">
            <a:off x="11967932" y="4982686"/>
            <a:ext cx="595687" cy="595687"/>
            <a:chOff x="0" y="0"/>
            <a:chExt cx="794250" cy="794250"/>
          </a:xfrm>
        </p:grpSpPr>
        <p:sp>
          <p:nvSpPr>
            <p:cNvPr name="Freeform 72" id="72"/>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B392EA"/>
            </a:solidFill>
          </p:spPr>
        </p:sp>
        <p:sp>
          <p:nvSpPr>
            <p:cNvPr name="Freeform 73" id="73"/>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74" id="74"/>
          <p:cNvGrpSpPr/>
          <p:nvPr/>
        </p:nvGrpSpPr>
        <p:grpSpPr>
          <a:xfrm rot="0">
            <a:off x="12762382" y="4982680"/>
            <a:ext cx="4093087" cy="595687"/>
            <a:chOff x="0" y="0"/>
            <a:chExt cx="5457450" cy="794250"/>
          </a:xfrm>
        </p:grpSpPr>
        <p:sp>
          <p:nvSpPr>
            <p:cNvPr name="Freeform 75" id="75"/>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76" id="76"/>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77" id="77"/>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Computer vision tools</a:t>
              </a:r>
            </a:p>
          </p:txBody>
        </p:sp>
      </p:grpSp>
      <p:grpSp>
        <p:nvGrpSpPr>
          <p:cNvPr name="Group 78" id="78"/>
          <p:cNvGrpSpPr/>
          <p:nvPr/>
        </p:nvGrpSpPr>
        <p:grpSpPr>
          <a:xfrm rot="0">
            <a:off x="7491037" y="5838733"/>
            <a:ext cx="4093087" cy="595687"/>
            <a:chOff x="0" y="0"/>
            <a:chExt cx="5457450" cy="794250"/>
          </a:xfrm>
        </p:grpSpPr>
        <p:sp>
          <p:nvSpPr>
            <p:cNvPr name="Freeform 79" id="79"/>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80" id="80"/>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81" id="81"/>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Timely detection of vehicles</a:t>
              </a:r>
            </a:p>
          </p:txBody>
        </p:sp>
      </p:grpSp>
      <p:grpSp>
        <p:nvGrpSpPr>
          <p:cNvPr name="Group 82" id="82"/>
          <p:cNvGrpSpPr/>
          <p:nvPr/>
        </p:nvGrpSpPr>
        <p:grpSpPr>
          <a:xfrm rot="0">
            <a:off x="7491037" y="6845420"/>
            <a:ext cx="4093087" cy="595687"/>
            <a:chOff x="0" y="0"/>
            <a:chExt cx="5457450" cy="794250"/>
          </a:xfrm>
        </p:grpSpPr>
        <p:sp>
          <p:nvSpPr>
            <p:cNvPr name="Freeform 83" id="83"/>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84" id="84"/>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85" id="85"/>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System efficiency</a:t>
              </a:r>
            </a:p>
          </p:txBody>
        </p:sp>
      </p:grpSp>
      <p:grpSp>
        <p:nvGrpSpPr>
          <p:cNvPr name="Group 86" id="86"/>
          <p:cNvGrpSpPr/>
          <p:nvPr/>
        </p:nvGrpSpPr>
        <p:grpSpPr>
          <a:xfrm rot="0">
            <a:off x="12762382" y="7814380"/>
            <a:ext cx="4094351" cy="595688"/>
            <a:chOff x="0" y="0"/>
            <a:chExt cx="5459134" cy="794250"/>
          </a:xfrm>
        </p:grpSpPr>
        <p:sp>
          <p:nvSpPr>
            <p:cNvPr name="Freeform 87" id="87"/>
            <p:cNvSpPr/>
            <p:nvPr/>
          </p:nvSpPr>
          <p:spPr>
            <a:xfrm flipH="false" flipV="false" rot="0">
              <a:off x="9528" y="9525"/>
              <a:ext cx="5440072" cy="775208"/>
            </a:xfrm>
            <a:custGeom>
              <a:avLst/>
              <a:gdLst/>
              <a:ahLst/>
              <a:cxnLst/>
              <a:rect r="r" b="b" t="t" l="l"/>
              <a:pathLst>
                <a:path h="775208" w="5440072">
                  <a:moveTo>
                    <a:pt x="0" y="0"/>
                  </a:moveTo>
                  <a:lnTo>
                    <a:pt x="5440072" y="0"/>
                  </a:lnTo>
                  <a:lnTo>
                    <a:pt x="5440072" y="775208"/>
                  </a:lnTo>
                  <a:lnTo>
                    <a:pt x="0" y="775208"/>
                  </a:lnTo>
                  <a:close/>
                </a:path>
              </a:pathLst>
            </a:custGeom>
            <a:solidFill>
              <a:srgbClr val="FFFFFF"/>
            </a:solidFill>
          </p:spPr>
        </p:sp>
        <p:sp>
          <p:nvSpPr>
            <p:cNvPr name="Freeform 88" id="88"/>
            <p:cNvSpPr/>
            <p:nvPr/>
          </p:nvSpPr>
          <p:spPr>
            <a:xfrm flipH="false" flipV="false" rot="0">
              <a:off x="0" y="0"/>
              <a:ext cx="5459128" cy="794258"/>
            </a:xfrm>
            <a:custGeom>
              <a:avLst/>
              <a:gdLst/>
              <a:ahLst/>
              <a:cxnLst/>
              <a:rect r="r" b="b" t="t" l="l"/>
              <a:pathLst>
                <a:path h="794258" w="5459128">
                  <a:moveTo>
                    <a:pt x="9528" y="0"/>
                  </a:moveTo>
                  <a:lnTo>
                    <a:pt x="5449600" y="0"/>
                  </a:lnTo>
                  <a:cubicBezTo>
                    <a:pt x="5454809" y="0"/>
                    <a:pt x="5459128" y="4318"/>
                    <a:pt x="5459128" y="9525"/>
                  </a:cubicBezTo>
                  <a:lnTo>
                    <a:pt x="5459128" y="784733"/>
                  </a:lnTo>
                  <a:cubicBezTo>
                    <a:pt x="5459128" y="789940"/>
                    <a:pt x="5454809" y="794258"/>
                    <a:pt x="5449600" y="794258"/>
                  </a:cubicBezTo>
                  <a:lnTo>
                    <a:pt x="9528" y="794258"/>
                  </a:lnTo>
                  <a:cubicBezTo>
                    <a:pt x="4319" y="794258"/>
                    <a:pt x="0" y="789940"/>
                    <a:pt x="0" y="784733"/>
                  </a:cubicBezTo>
                  <a:lnTo>
                    <a:pt x="0" y="9525"/>
                  </a:lnTo>
                  <a:cubicBezTo>
                    <a:pt x="0" y="4318"/>
                    <a:pt x="4319" y="0"/>
                    <a:pt x="9528" y="0"/>
                  </a:cubicBezTo>
                  <a:moveTo>
                    <a:pt x="9528" y="19050"/>
                  </a:moveTo>
                  <a:lnTo>
                    <a:pt x="9528" y="9525"/>
                  </a:lnTo>
                  <a:lnTo>
                    <a:pt x="19056" y="9525"/>
                  </a:lnTo>
                  <a:lnTo>
                    <a:pt x="19056" y="784733"/>
                  </a:lnTo>
                  <a:lnTo>
                    <a:pt x="9528" y="784733"/>
                  </a:lnTo>
                  <a:lnTo>
                    <a:pt x="9528" y="775208"/>
                  </a:lnTo>
                  <a:lnTo>
                    <a:pt x="5449600" y="775208"/>
                  </a:lnTo>
                  <a:lnTo>
                    <a:pt x="5449600" y="784733"/>
                  </a:lnTo>
                  <a:lnTo>
                    <a:pt x="5440072" y="784733"/>
                  </a:lnTo>
                  <a:lnTo>
                    <a:pt x="5440072" y="9525"/>
                  </a:lnTo>
                  <a:lnTo>
                    <a:pt x="5449600" y="9525"/>
                  </a:lnTo>
                  <a:lnTo>
                    <a:pt x="5449600" y="19050"/>
                  </a:lnTo>
                  <a:lnTo>
                    <a:pt x="9528" y="19050"/>
                  </a:lnTo>
                  <a:close/>
                </a:path>
              </a:pathLst>
            </a:custGeom>
            <a:solidFill>
              <a:srgbClr val="FFFFFF"/>
            </a:solidFill>
          </p:spPr>
        </p:sp>
        <p:sp>
          <p:nvSpPr>
            <p:cNvPr name="TextBox 89" id="89"/>
            <p:cNvSpPr txBox="true"/>
            <p:nvPr/>
          </p:nvSpPr>
          <p:spPr>
            <a:xfrm>
              <a:off x="0" y="0"/>
              <a:ext cx="5459134" cy="794250"/>
            </a:xfrm>
            <a:prstGeom prst="rect">
              <a:avLst/>
            </a:prstGeom>
          </p:spPr>
          <p:txBody>
            <a:bodyPr anchor="ctr" rtlCol="false" tIns="50800" lIns="50800" bIns="50800" rIns="50800"/>
            <a:lstStyle/>
            <a:p>
              <a:pPr algn="l">
                <a:lnSpc>
                  <a:spcPts val="2520"/>
                </a:lnSpc>
              </a:pPr>
              <a:r>
                <a:rPr lang="en-US" sz="2100">
                  <a:solidFill>
                    <a:srgbClr val="2A2E30"/>
                  </a:solidFill>
                  <a:latin typeface="Radley"/>
                </a:rPr>
                <a:t> traffic management algorithms</a:t>
              </a:r>
            </a:p>
          </p:txBody>
        </p:sp>
      </p:grpSp>
      <p:grpSp>
        <p:nvGrpSpPr>
          <p:cNvPr name="Group 90" id="90"/>
          <p:cNvGrpSpPr/>
          <p:nvPr/>
        </p:nvGrpSpPr>
        <p:grpSpPr>
          <a:xfrm rot="0">
            <a:off x="11967932" y="6870487"/>
            <a:ext cx="595687" cy="595687"/>
            <a:chOff x="0" y="0"/>
            <a:chExt cx="794250" cy="794250"/>
          </a:xfrm>
        </p:grpSpPr>
        <p:sp>
          <p:nvSpPr>
            <p:cNvPr name="Freeform 91" id="91"/>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92" id="92"/>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93" id="93"/>
          <p:cNvGrpSpPr/>
          <p:nvPr/>
        </p:nvGrpSpPr>
        <p:grpSpPr>
          <a:xfrm rot="0">
            <a:off x="11967932" y="5926586"/>
            <a:ext cx="595687" cy="595687"/>
            <a:chOff x="0" y="0"/>
            <a:chExt cx="794250" cy="794250"/>
          </a:xfrm>
        </p:grpSpPr>
        <p:sp>
          <p:nvSpPr>
            <p:cNvPr name="Freeform 94" id="94"/>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95" id="95"/>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96" id="96"/>
          <p:cNvGrpSpPr/>
          <p:nvPr/>
        </p:nvGrpSpPr>
        <p:grpSpPr>
          <a:xfrm rot="0">
            <a:off x="11967932" y="7814386"/>
            <a:ext cx="595687" cy="595687"/>
            <a:chOff x="0" y="0"/>
            <a:chExt cx="794250" cy="794250"/>
          </a:xfrm>
        </p:grpSpPr>
        <p:sp>
          <p:nvSpPr>
            <p:cNvPr name="Freeform 97" id="97"/>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98" id="98"/>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sp>
        <p:nvSpPr>
          <p:cNvPr name="Freeform 99" id="99"/>
          <p:cNvSpPr/>
          <p:nvPr/>
        </p:nvSpPr>
        <p:spPr>
          <a:xfrm flipH="false" flipV="false" rot="0">
            <a:off x="7685516" y="8815551"/>
            <a:ext cx="6959002" cy="6959003"/>
          </a:xfrm>
          <a:custGeom>
            <a:avLst/>
            <a:gdLst/>
            <a:ahLst/>
            <a:cxnLst/>
            <a:rect r="r" b="b" t="t" l="l"/>
            <a:pathLst>
              <a:path h="6959003" w="6959002">
                <a:moveTo>
                  <a:pt x="0" y="0"/>
                </a:moveTo>
                <a:lnTo>
                  <a:pt x="6959002" y="0"/>
                </a:lnTo>
                <a:lnTo>
                  <a:pt x="6959002" y="6959003"/>
                </a:lnTo>
                <a:lnTo>
                  <a:pt x="0" y="6959003"/>
                </a:lnTo>
                <a:lnTo>
                  <a:pt x="0" y="0"/>
                </a:lnTo>
                <a:close/>
              </a:path>
            </a:pathLst>
          </a:custGeom>
          <a:blipFill>
            <a:blip r:embed="rId5"/>
            <a:stretch>
              <a:fillRect l="0" t="0" r="0" b="0"/>
            </a:stretch>
          </a:blipFill>
        </p:spPr>
      </p:sp>
      <p:sp>
        <p:nvSpPr>
          <p:cNvPr name="TextBox 100" id="100"/>
          <p:cNvSpPr txBox="true"/>
          <p:nvPr/>
        </p:nvSpPr>
        <p:spPr>
          <a:xfrm rot="0">
            <a:off x="2112843" y="2417046"/>
            <a:ext cx="13649903" cy="1095375"/>
          </a:xfrm>
          <a:prstGeom prst="rect">
            <a:avLst/>
          </a:prstGeom>
        </p:spPr>
        <p:txBody>
          <a:bodyPr anchor="t" rtlCol="false" tIns="0" lIns="0" bIns="0" rIns="0">
            <a:spAutoFit/>
          </a:bodyPr>
          <a:lstStyle/>
          <a:p>
            <a:pPr algn="ctr">
              <a:lnSpc>
                <a:spcPts val="4320"/>
              </a:lnSpc>
            </a:pPr>
            <a:r>
              <a:rPr lang="en-US" sz="3600">
                <a:solidFill>
                  <a:srgbClr val="FFFFFF"/>
                </a:solidFill>
                <a:latin typeface="Radley"/>
              </a:rPr>
              <a:t>Different languages we used in our project and why did we chose those technologies :</a:t>
            </a:r>
          </a:p>
        </p:txBody>
      </p:sp>
      <p:grpSp>
        <p:nvGrpSpPr>
          <p:cNvPr name="Group 101" id="101"/>
          <p:cNvGrpSpPr/>
          <p:nvPr/>
        </p:nvGrpSpPr>
        <p:grpSpPr>
          <a:xfrm rot="0">
            <a:off x="12763645" y="6915500"/>
            <a:ext cx="4093087" cy="595687"/>
            <a:chOff x="0" y="0"/>
            <a:chExt cx="5457450" cy="794250"/>
          </a:xfrm>
        </p:grpSpPr>
        <p:sp>
          <p:nvSpPr>
            <p:cNvPr name="Freeform 102" id="102"/>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103" id="103"/>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104" id="104"/>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 video analysis</a:t>
              </a:r>
            </a:p>
          </p:txBody>
        </p:sp>
      </p:grpSp>
      <p:sp>
        <p:nvSpPr>
          <p:cNvPr name="Freeform 105" id="105"/>
          <p:cNvSpPr/>
          <p:nvPr/>
        </p:nvSpPr>
        <p:spPr>
          <a:xfrm flipH="false" flipV="false" rot="-10800000">
            <a:off x="2995000" y="9432450"/>
            <a:ext cx="1763200" cy="1709100"/>
          </a:xfrm>
          <a:custGeom>
            <a:avLst/>
            <a:gdLst/>
            <a:ahLst/>
            <a:cxnLst/>
            <a:rect r="r" b="b" t="t" l="l"/>
            <a:pathLst>
              <a:path h="1709100" w="1763200">
                <a:moveTo>
                  <a:pt x="0" y="0"/>
                </a:moveTo>
                <a:lnTo>
                  <a:pt x="1763200" y="0"/>
                </a:lnTo>
                <a:lnTo>
                  <a:pt x="1763200" y="1709100"/>
                </a:lnTo>
                <a:lnTo>
                  <a:pt x="0" y="1709100"/>
                </a:lnTo>
                <a:lnTo>
                  <a:pt x="0" y="0"/>
                </a:lnTo>
                <a:close/>
              </a:path>
            </a:pathLst>
          </a:custGeom>
          <a:blipFill>
            <a:blip r:embed="rId6"/>
            <a:stretch>
              <a:fillRect l="0" t="-1" r="0" b="-1"/>
            </a:stretch>
          </a:blipFill>
        </p:spPr>
      </p:sp>
      <p:sp>
        <p:nvSpPr>
          <p:cNvPr name="Freeform 106" id="106" descr="A close up of a sign  Description automatically generated"/>
          <p:cNvSpPr/>
          <p:nvPr/>
        </p:nvSpPr>
        <p:spPr>
          <a:xfrm flipH="false" flipV="false" rot="0">
            <a:off x="11781152" y="100328"/>
            <a:ext cx="2656770" cy="820288"/>
          </a:xfrm>
          <a:custGeom>
            <a:avLst/>
            <a:gdLst/>
            <a:ahLst/>
            <a:cxnLst/>
            <a:rect r="r" b="b" t="t" l="l"/>
            <a:pathLst>
              <a:path h="820288" w="2656770">
                <a:moveTo>
                  <a:pt x="0" y="0"/>
                </a:moveTo>
                <a:lnTo>
                  <a:pt x="2656770" y="0"/>
                </a:lnTo>
                <a:lnTo>
                  <a:pt x="2656770" y="820288"/>
                </a:lnTo>
                <a:lnTo>
                  <a:pt x="0" y="820288"/>
                </a:lnTo>
                <a:lnTo>
                  <a:pt x="0" y="0"/>
                </a:lnTo>
                <a:close/>
              </a:path>
            </a:pathLst>
          </a:custGeom>
          <a:blipFill>
            <a:blip r:embed="rId7"/>
            <a:stretch>
              <a:fillRect l="0" t="-4135" r="0" b="-4136"/>
            </a:stretch>
          </a:blipFill>
        </p:spPr>
      </p:sp>
      <p:sp>
        <p:nvSpPr>
          <p:cNvPr name="Freeform 107" id="107"/>
          <p:cNvSpPr/>
          <p:nvPr/>
        </p:nvSpPr>
        <p:spPr>
          <a:xfrm flipH="false" flipV="false" rot="0">
            <a:off x="17622631" y="88902"/>
            <a:ext cx="933057" cy="843140"/>
          </a:xfrm>
          <a:custGeom>
            <a:avLst/>
            <a:gdLst/>
            <a:ahLst/>
            <a:cxnLst/>
            <a:rect r="r" b="b" t="t" l="l"/>
            <a:pathLst>
              <a:path h="843140" w="933057">
                <a:moveTo>
                  <a:pt x="0" y="0"/>
                </a:moveTo>
                <a:lnTo>
                  <a:pt x="933057" y="0"/>
                </a:lnTo>
                <a:lnTo>
                  <a:pt x="933057" y="843140"/>
                </a:lnTo>
                <a:lnTo>
                  <a:pt x="0" y="843140"/>
                </a:lnTo>
                <a:lnTo>
                  <a:pt x="0" y="0"/>
                </a:lnTo>
                <a:close/>
              </a:path>
            </a:pathLst>
          </a:custGeom>
          <a:blipFill>
            <a:blip r:embed="rId8"/>
            <a:stretch>
              <a:fillRect l="0" t="-4135" r="0" b="-4135"/>
            </a:stretch>
          </a:blipFill>
        </p:spPr>
      </p:sp>
      <p:sp>
        <p:nvSpPr>
          <p:cNvPr name="Freeform 108" id="108"/>
          <p:cNvSpPr/>
          <p:nvPr/>
        </p:nvSpPr>
        <p:spPr>
          <a:xfrm flipH="false" flipV="false" rot="0">
            <a:off x="15154296" y="108870"/>
            <a:ext cx="1313126" cy="803204"/>
          </a:xfrm>
          <a:custGeom>
            <a:avLst/>
            <a:gdLst/>
            <a:ahLst/>
            <a:cxnLst/>
            <a:rect r="r" b="b" t="t" l="l"/>
            <a:pathLst>
              <a:path h="803204" w="1313126">
                <a:moveTo>
                  <a:pt x="0" y="0"/>
                </a:moveTo>
                <a:lnTo>
                  <a:pt x="1313126" y="0"/>
                </a:lnTo>
                <a:lnTo>
                  <a:pt x="1313126" y="803204"/>
                </a:lnTo>
                <a:lnTo>
                  <a:pt x="0" y="803204"/>
                </a:lnTo>
                <a:lnTo>
                  <a:pt x="0" y="0"/>
                </a:lnTo>
                <a:close/>
              </a:path>
            </a:pathLst>
          </a:custGeom>
          <a:blipFill>
            <a:blip r:embed="rId9"/>
            <a:stretch>
              <a:fillRect l="0" t="-4135" r="0" b="-4135"/>
            </a:stretch>
          </a:blipFill>
        </p:spPr>
      </p:sp>
      <p:sp>
        <p:nvSpPr>
          <p:cNvPr name="AutoShape 109" id="109"/>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10" id="110"/>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300390" y="7586725"/>
            <a:ext cx="1519600" cy="3343150"/>
          </a:xfrm>
          <a:custGeom>
            <a:avLst/>
            <a:gdLst/>
            <a:ahLst/>
            <a:cxnLst/>
            <a:rect r="r" b="b" t="t" l="l"/>
            <a:pathLst>
              <a:path h="3343150" w="1519600">
                <a:moveTo>
                  <a:pt x="0" y="0"/>
                </a:moveTo>
                <a:lnTo>
                  <a:pt x="1519601" y="0"/>
                </a:lnTo>
                <a:lnTo>
                  <a:pt x="1519601" y="3343150"/>
                </a:lnTo>
                <a:lnTo>
                  <a:pt x="0" y="3343150"/>
                </a:lnTo>
                <a:lnTo>
                  <a:pt x="0" y="0"/>
                </a:lnTo>
                <a:close/>
              </a:path>
            </a:pathLst>
          </a:custGeom>
          <a:blipFill>
            <a:blip r:embed="rId3"/>
            <a:stretch>
              <a:fillRect l="0" t="0" r="0" b="0"/>
            </a:stretch>
          </a:blipFill>
        </p:spPr>
      </p:sp>
      <p:sp>
        <p:nvSpPr>
          <p:cNvPr name="Freeform 3" id="3"/>
          <p:cNvSpPr/>
          <p:nvPr/>
        </p:nvSpPr>
        <p:spPr>
          <a:xfrm flipH="false" flipV="false" rot="5400000">
            <a:off x="18612436" y="34821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16106453" y="6807638"/>
            <a:ext cx="4363093" cy="3850202"/>
          </a:xfrm>
          <a:custGeom>
            <a:avLst/>
            <a:gdLst/>
            <a:ahLst/>
            <a:cxnLst/>
            <a:rect r="r" b="b" t="t" l="l"/>
            <a:pathLst>
              <a:path h="3850202" w="4363093">
                <a:moveTo>
                  <a:pt x="0" y="0"/>
                </a:moveTo>
                <a:lnTo>
                  <a:pt x="4363094" y="0"/>
                </a:lnTo>
                <a:lnTo>
                  <a:pt x="4363094" y="3850201"/>
                </a:lnTo>
                <a:lnTo>
                  <a:pt x="0" y="3850201"/>
                </a:lnTo>
                <a:lnTo>
                  <a:pt x="0" y="0"/>
                </a:lnTo>
                <a:close/>
              </a:path>
            </a:pathLst>
          </a:custGeom>
          <a:blipFill>
            <a:blip r:embed="rId4"/>
            <a:stretch>
              <a:fillRect l="0" t="0" r="0" b="0"/>
            </a:stretch>
          </a:blipFill>
        </p:spPr>
      </p:sp>
      <p:sp>
        <p:nvSpPr>
          <p:cNvPr name="Freeform 5" id="5"/>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TextBox 6" id="6"/>
          <p:cNvSpPr txBox="true"/>
          <p:nvPr/>
        </p:nvSpPr>
        <p:spPr>
          <a:xfrm rot="0">
            <a:off x="1561900" y="1569637"/>
            <a:ext cx="15164200" cy="995553"/>
          </a:xfrm>
          <a:prstGeom prst="rect">
            <a:avLst/>
          </a:prstGeom>
        </p:spPr>
        <p:txBody>
          <a:bodyPr anchor="t" rtlCol="false" tIns="0" lIns="0" bIns="0" rIns="0">
            <a:spAutoFit/>
          </a:bodyPr>
          <a:lstStyle/>
          <a:p>
            <a:pPr algn="ctr">
              <a:lnSpc>
                <a:spcPts val="7776"/>
              </a:lnSpc>
            </a:pPr>
            <a:r>
              <a:rPr lang="en-US" sz="7200" spc="-144">
                <a:solidFill>
                  <a:srgbClr val="D4EDF4"/>
                </a:solidFill>
                <a:latin typeface="Arsenal"/>
              </a:rPr>
              <a:t> IMPLEMENTATION AND DEPLOYMENT</a:t>
            </a:r>
          </a:p>
        </p:txBody>
      </p:sp>
      <p:sp>
        <p:nvSpPr>
          <p:cNvPr name="TextBox 7" id="7"/>
          <p:cNvSpPr txBox="true"/>
          <p:nvPr/>
        </p:nvSpPr>
        <p:spPr>
          <a:xfrm rot="0">
            <a:off x="2991350" y="2741782"/>
            <a:ext cx="13283381" cy="4434840"/>
          </a:xfrm>
          <a:prstGeom prst="rect">
            <a:avLst/>
          </a:prstGeom>
        </p:spPr>
        <p:txBody>
          <a:bodyPr anchor="t" rtlCol="false" tIns="0" lIns="0" bIns="0" rIns="0">
            <a:spAutoFit/>
          </a:bodyPr>
          <a:lstStyle/>
          <a:p>
            <a:pPr>
              <a:lnSpc>
                <a:spcPts val="9000"/>
              </a:lnSpc>
            </a:pPr>
            <a:r>
              <a:rPr lang="en-US" sz="3600">
                <a:solidFill>
                  <a:srgbClr val="FFFFFF"/>
                </a:solidFill>
                <a:latin typeface="Radley"/>
              </a:rPr>
              <a:t>Collaboration with local authorities and traffic agencies.</a:t>
            </a:r>
          </a:p>
          <a:p>
            <a:pPr>
              <a:lnSpc>
                <a:spcPts val="9000"/>
              </a:lnSpc>
            </a:pPr>
            <a:r>
              <a:rPr lang="en-US" sz="3600">
                <a:solidFill>
                  <a:srgbClr val="FFFFFF"/>
                </a:solidFill>
                <a:latin typeface="Radley"/>
              </a:rPr>
              <a:t>Installation of cameras at strategic locations.</a:t>
            </a:r>
          </a:p>
          <a:p>
            <a:pPr>
              <a:lnSpc>
                <a:spcPts val="9000"/>
              </a:lnSpc>
            </a:pPr>
            <a:r>
              <a:rPr lang="en-US" sz="3600">
                <a:solidFill>
                  <a:srgbClr val="FFFFFF"/>
                </a:solidFill>
                <a:latin typeface="Radley"/>
              </a:rPr>
              <a:t>Integration with existing traffic management infrastructure.</a:t>
            </a:r>
          </a:p>
          <a:p>
            <a:pPr algn="l">
              <a:lnSpc>
                <a:spcPts val="9000"/>
              </a:lnSpc>
            </a:pPr>
            <a:r>
              <a:rPr lang="en-US" sz="3600">
                <a:solidFill>
                  <a:srgbClr val="FFFFFF"/>
                </a:solidFill>
                <a:latin typeface="Radley"/>
              </a:rPr>
              <a:t>Educating user for new system, analysis and benefits</a:t>
            </a:r>
          </a:p>
        </p:txBody>
      </p:sp>
      <p:sp>
        <p:nvSpPr>
          <p:cNvPr name="Freeform 8" id="8"/>
          <p:cNvSpPr/>
          <p:nvPr/>
        </p:nvSpPr>
        <p:spPr>
          <a:xfrm flipH="false" flipV="false" rot="5400000">
            <a:off x="1949483" y="3237841"/>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949483" y="4376961"/>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949483" y="5514065"/>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949483" y="6651169"/>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0800000">
            <a:off x="3528089" y="9258300"/>
            <a:ext cx="1763200" cy="1709100"/>
          </a:xfrm>
          <a:custGeom>
            <a:avLst/>
            <a:gdLst/>
            <a:ahLst/>
            <a:cxnLst/>
            <a:rect r="r" b="b" t="t" l="l"/>
            <a:pathLst>
              <a:path h="1709100" w="1763200">
                <a:moveTo>
                  <a:pt x="0" y="0"/>
                </a:moveTo>
                <a:lnTo>
                  <a:pt x="1763200" y="0"/>
                </a:lnTo>
                <a:lnTo>
                  <a:pt x="1763200" y="1709100"/>
                </a:lnTo>
                <a:lnTo>
                  <a:pt x="0" y="1709100"/>
                </a:lnTo>
                <a:lnTo>
                  <a:pt x="0" y="0"/>
                </a:lnTo>
                <a:close/>
              </a:path>
            </a:pathLst>
          </a:custGeom>
          <a:blipFill>
            <a:blip r:embed="rId8"/>
            <a:stretch>
              <a:fillRect l="0" t="-1" r="0" b="-1"/>
            </a:stretch>
          </a:blipFill>
        </p:spPr>
      </p:sp>
      <p:sp>
        <p:nvSpPr>
          <p:cNvPr name="Freeform 13" id="13"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9"/>
            <a:stretch>
              <a:fillRect l="0" t="0" r="0" b="0"/>
            </a:stretch>
          </a:blipFill>
        </p:spPr>
      </p:sp>
      <p:sp>
        <p:nvSpPr>
          <p:cNvPr name="Freeform 14" id="14"/>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10"/>
            <a:stretch>
              <a:fillRect l="0" t="0" r="0" b="0"/>
            </a:stretch>
          </a:blipFill>
        </p:spPr>
      </p:sp>
      <p:sp>
        <p:nvSpPr>
          <p:cNvPr name="Freeform 15" id="15"/>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1"/>
            <a:stretch>
              <a:fillRect l="0" t="0" r="0" b="0"/>
            </a:stretch>
          </a:blipFill>
        </p:spPr>
      </p:sp>
      <p:sp>
        <p:nvSpPr>
          <p:cNvPr name="AutoShape 16" id="16"/>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7" id="17"/>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EFEFE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EFEFEF"/>
            </a:solidFill>
            <a:prstDash val="solid"/>
            <a:headEnd type="none" len="sm" w="sm"/>
            <a:tailEnd type="none" len="sm" w="sm"/>
          </a:ln>
        </p:spPr>
      </p:sp>
      <p:sp>
        <p:nvSpPr>
          <p:cNvPr name="Freeform 7" id="7"/>
          <p:cNvSpPr/>
          <p:nvPr/>
        </p:nvSpPr>
        <p:spPr>
          <a:xfrm flipH="false" flipV="false" rot="0">
            <a:off x="6344349" y="2596809"/>
            <a:ext cx="5599302" cy="6888663"/>
          </a:xfrm>
          <a:custGeom>
            <a:avLst/>
            <a:gdLst/>
            <a:ahLst/>
            <a:cxnLst/>
            <a:rect r="r" b="b" t="t" l="l"/>
            <a:pathLst>
              <a:path h="6888663" w="5599302">
                <a:moveTo>
                  <a:pt x="0" y="0"/>
                </a:moveTo>
                <a:lnTo>
                  <a:pt x="5599302" y="0"/>
                </a:lnTo>
                <a:lnTo>
                  <a:pt x="5599302" y="6888663"/>
                </a:lnTo>
                <a:lnTo>
                  <a:pt x="0" y="6888663"/>
                </a:lnTo>
                <a:lnTo>
                  <a:pt x="0" y="0"/>
                </a:lnTo>
                <a:close/>
              </a:path>
            </a:pathLst>
          </a:custGeom>
          <a:blipFill>
            <a:blip r:embed="rId5"/>
            <a:stretch>
              <a:fillRect l="0" t="0" r="0" b="0"/>
            </a:stretch>
          </a:blipFill>
        </p:spPr>
      </p:sp>
      <p:sp>
        <p:nvSpPr>
          <p:cNvPr name="TextBox 8" id="8"/>
          <p:cNvSpPr txBox="true"/>
          <p:nvPr/>
        </p:nvSpPr>
        <p:spPr>
          <a:xfrm rot="0">
            <a:off x="714825" y="991000"/>
            <a:ext cx="16858350" cy="1085850"/>
          </a:xfrm>
          <a:prstGeom prst="rect">
            <a:avLst/>
          </a:prstGeom>
        </p:spPr>
        <p:txBody>
          <a:bodyPr anchor="t" rtlCol="false" tIns="0" lIns="0" bIns="0" rIns="0">
            <a:spAutoFit/>
          </a:bodyPr>
          <a:lstStyle/>
          <a:p>
            <a:pPr algn="ctr">
              <a:lnSpc>
                <a:spcPts val="8640"/>
              </a:lnSpc>
            </a:pPr>
            <a:r>
              <a:rPr lang="en-US" sz="7200">
                <a:solidFill>
                  <a:srgbClr val="FFFFFF"/>
                </a:solidFill>
                <a:latin typeface="Arsenal Bold"/>
              </a:rPr>
              <a:t>BLOCK DIAGRAM</a:t>
            </a:r>
          </a:p>
        </p:txBody>
      </p:sp>
      <p:sp>
        <p:nvSpPr>
          <p:cNvPr name="Freeform 9" id="9"/>
          <p:cNvSpPr/>
          <p:nvPr/>
        </p:nvSpPr>
        <p:spPr>
          <a:xfrm flipH="false" flipV="false" rot="-10800000">
            <a:off x="16725632" y="2779549"/>
            <a:ext cx="1763200" cy="1709100"/>
          </a:xfrm>
          <a:custGeom>
            <a:avLst/>
            <a:gdLst/>
            <a:ahLst/>
            <a:cxnLst/>
            <a:rect r="r" b="b" t="t" l="l"/>
            <a:pathLst>
              <a:path h="1709100" w="1763200">
                <a:moveTo>
                  <a:pt x="0" y="0"/>
                </a:moveTo>
                <a:lnTo>
                  <a:pt x="1763200" y="0"/>
                </a:lnTo>
                <a:lnTo>
                  <a:pt x="1763200" y="1709100"/>
                </a:lnTo>
                <a:lnTo>
                  <a:pt x="0" y="1709100"/>
                </a:lnTo>
                <a:lnTo>
                  <a:pt x="0" y="0"/>
                </a:lnTo>
                <a:close/>
              </a:path>
            </a:pathLst>
          </a:custGeom>
          <a:blipFill>
            <a:blip r:embed="rId6"/>
            <a:stretch>
              <a:fillRect l="0" t="-1" r="0" b="-1"/>
            </a:stretch>
          </a:blipFill>
        </p:spPr>
      </p:sp>
      <p:sp>
        <p:nvSpPr>
          <p:cNvPr name="Freeform 10" id="10"/>
          <p:cNvSpPr/>
          <p:nvPr/>
        </p:nvSpPr>
        <p:spPr>
          <a:xfrm flipH="false" flipV="false" rot="5537263">
            <a:off x="14444874" y="1587700"/>
            <a:ext cx="1198400" cy="1026200"/>
          </a:xfrm>
          <a:custGeom>
            <a:avLst/>
            <a:gdLst/>
            <a:ahLst/>
            <a:cxnLst/>
            <a:rect r="r" b="b" t="t" l="l"/>
            <a:pathLst>
              <a:path h="1026200" w="1198400">
                <a:moveTo>
                  <a:pt x="0" y="0"/>
                </a:moveTo>
                <a:lnTo>
                  <a:pt x="1198399" y="0"/>
                </a:lnTo>
                <a:lnTo>
                  <a:pt x="1198399" y="1026200"/>
                </a:lnTo>
                <a:lnTo>
                  <a:pt x="0" y="1026200"/>
                </a:lnTo>
                <a:lnTo>
                  <a:pt x="0" y="0"/>
                </a:lnTo>
                <a:close/>
              </a:path>
            </a:pathLst>
          </a:custGeom>
          <a:blipFill>
            <a:blip r:embed="rId7"/>
            <a:stretch>
              <a:fillRect l="0" t="0" r="0" b="0"/>
            </a:stretch>
          </a:blipFill>
        </p:spPr>
      </p:sp>
      <p:sp>
        <p:nvSpPr>
          <p:cNvPr name="Freeform 11" id="11"/>
          <p:cNvSpPr/>
          <p:nvPr/>
        </p:nvSpPr>
        <p:spPr>
          <a:xfrm flipH="false" flipV="false" rot="0">
            <a:off x="3859065" y="7081424"/>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7"/>
            <a:stretch>
              <a:fillRect l="0" t="0" r="0" b="0"/>
            </a:stretch>
          </a:blipFill>
        </p:spPr>
      </p:sp>
      <p:sp>
        <p:nvSpPr>
          <p:cNvPr name="Freeform 12" id="12"/>
          <p:cNvSpPr/>
          <p:nvPr/>
        </p:nvSpPr>
        <p:spPr>
          <a:xfrm flipH="false" flipV="false" rot="0">
            <a:off x="-5310479" y="-1997905"/>
            <a:ext cx="6959002" cy="6959002"/>
          </a:xfrm>
          <a:custGeom>
            <a:avLst/>
            <a:gdLst/>
            <a:ahLst/>
            <a:cxnLst/>
            <a:rect r="r" b="b" t="t" l="l"/>
            <a:pathLst>
              <a:path h="6959002" w="6959002">
                <a:moveTo>
                  <a:pt x="0" y="0"/>
                </a:moveTo>
                <a:lnTo>
                  <a:pt x="6959003" y="0"/>
                </a:lnTo>
                <a:lnTo>
                  <a:pt x="6959003" y="6959003"/>
                </a:lnTo>
                <a:lnTo>
                  <a:pt x="0" y="6959003"/>
                </a:lnTo>
                <a:lnTo>
                  <a:pt x="0" y="0"/>
                </a:lnTo>
                <a:close/>
              </a:path>
            </a:pathLst>
          </a:custGeom>
          <a:blipFill>
            <a:blip r:embed="rId8"/>
            <a:stretch>
              <a:fillRect l="0" t="0" r="0" b="0"/>
            </a:stretch>
          </a:blipFill>
        </p:spPr>
      </p:sp>
      <p:sp>
        <p:nvSpPr>
          <p:cNvPr name="Freeform 13" id="13"/>
          <p:cNvSpPr/>
          <p:nvPr/>
        </p:nvSpPr>
        <p:spPr>
          <a:xfrm flipH="false" flipV="false" rot="0">
            <a:off x="12675267" y="8259971"/>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9"/>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TextBox 2" id="2"/>
          <p:cNvSpPr txBox="true"/>
          <p:nvPr/>
        </p:nvSpPr>
        <p:spPr>
          <a:xfrm rot="0">
            <a:off x="1836908" y="4130875"/>
            <a:ext cx="11791568" cy="1179957"/>
          </a:xfrm>
          <a:prstGeom prst="rect">
            <a:avLst/>
          </a:prstGeom>
        </p:spPr>
        <p:txBody>
          <a:bodyPr anchor="t" rtlCol="false" tIns="0" lIns="0" bIns="0" rIns="0">
            <a:spAutoFit/>
          </a:bodyPr>
          <a:lstStyle/>
          <a:p>
            <a:pPr algn="ctr">
              <a:lnSpc>
                <a:spcPts val="4643"/>
              </a:lnSpc>
            </a:pPr>
            <a:r>
              <a:rPr lang="en-US" sz="4299">
                <a:solidFill>
                  <a:srgbClr val="FFFFFF"/>
                </a:solidFill>
                <a:latin typeface="Radley"/>
              </a:rPr>
              <a:t>Enough with all the gibber-gabber and finally here is the first look of our Project</a:t>
            </a:r>
          </a:p>
        </p:txBody>
      </p:sp>
      <p:sp>
        <p:nvSpPr>
          <p:cNvPr name="Freeform 3" id="3"/>
          <p:cNvSpPr/>
          <p:nvPr/>
        </p:nvSpPr>
        <p:spPr>
          <a:xfrm flipH="false" flipV="false" rot="0">
            <a:off x="17078450" y="3198969"/>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490901" y="510472"/>
            <a:ext cx="1519600" cy="3343150"/>
          </a:xfrm>
          <a:custGeom>
            <a:avLst/>
            <a:gdLst/>
            <a:ahLst/>
            <a:cxnLst/>
            <a:rect r="r" b="b" t="t" l="l"/>
            <a:pathLst>
              <a:path h="3343150" w="1519600">
                <a:moveTo>
                  <a:pt x="0" y="0"/>
                </a:moveTo>
                <a:lnTo>
                  <a:pt x="1519601" y="0"/>
                </a:lnTo>
                <a:lnTo>
                  <a:pt x="1519601" y="3343150"/>
                </a:lnTo>
                <a:lnTo>
                  <a:pt x="0" y="3343150"/>
                </a:lnTo>
                <a:lnTo>
                  <a:pt x="0" y="0"/>
                </a:lnTo>
                <a:close/>
              </a:path>
            </a:pathLst>
          </a:custGeom>
          <a:blipFill>
            <a:blip r:embed="rId3"/>
            <a:stretch>
              <a:fillRect l="0" t="0" r="0" b="0"/>
            </a:stretch>
          </a:blipFill>
        </p:spPr>
      </p:sp>
      <p:sp>
        <p:nvSpPr>
          <p:cNvPr name="Freeform 5" id="5"/>
          <p:cNvSpPr/>
          <p:nvPr/>
        </p:nvSpPr>
        <p:spPr>
          <a:xfrm flipH="false" flipV="false" rot="0">
            <a:off x="7395250" y="8247877"/>
            <a:ext cx="2906299" cy="3063250"/>
          </a:xfrm>
          <a:custGeom>
            <a:avLst/>
            <a:gdLst/>
            <a:ahLst/>
            <a:cxnLst/>
            <a:rect r="r" b="b" t="t" l="l"/>
            <a:pathLst>
              <a:path h="3063250" w="2906299">
                <a:moveTo>
                  <a:pt x="0" y="0"/>
                </a:moveTo>
                <a:lnTo>
                  <a:pt x="2906300" y="0"/>
                </a:lnTo>
                <a:lnTo>
                  <a:pt x="2906300" y="3063251"/>
                </a:lnTo>
                <a:lnTo>
                  <a:pt x="0" y="3063251"/>
                </a:lnTo>
                <a:lnTo>
                  <a:pt x="0" y="0"/>
                </a:lnTo>
                <a:close/>
              </a:path>
            </a:pathLst>
          </a:custGeom>
          <a:blipFill>
            <a:blip r:embed="rId4"/>
            <a:stretch>
              <a:fillRect l="0" t="0" r="0" b="0"/>
            </a:stretch>
          </a:blipFill>
        </p:spPr>
      </p:sp>
      <p:sp>
        <p:nvSpPr>
          <p:cNvPr name="Freeform 6" id="6"/>
          <p:cNvSpPr/>
          <p:nvPr/>
        </p:nvSpPr>
        <p:spPr>
          <a:xfrm flipH="false" flipV="false" rot="0">
            <a:off x="-3121798" y="7973852"/>
            <a:ext cx="5655450" cy="4990614"/>
          </a:xfrm>
          <a:custGeom>
            <a:avLst/>
            <a:gdLst/>
            <a:ahLst/>
            <a:cxnLst/>
            <a:rect r="r" b="b" t="t" l="l"/>
            <a:pathLst>
              <a:path h="4990614" w="5655450">
                <a:moveTo>
                  <a:pt x="0" y="0"/>
                </a:moveTo>
                <a:lnTo>
                  <a:pt x="5655449" y="0"/>
                </a:lnTo>
                <a:lnTo>
                  <a:pt x="5655449" y="4990614"/>
                </a:lnTo>
                <a:lnTo>
                  <a:pt x="0" y="4990614"/>
                </a:lnTo>
                <a:lnTo>
                  <a:pt x="0" y="0"/>
                </a:lnTo>
                <a:close/>
              </a:path>
            </a:pathLst>
          </a:custGeom>
          <a:blipFill>
            <a:blip r:embed="rId5"/>
            <a:stretch>
              <a:fillRect l="0" t="0" r="0" b="0"/>
            </a:stretch>
          </a:blipFill>
        </p:spPr>
      </p:sp>
      <p:sp>
        <p:nvSpPr>
          <p:cNvPr name="Freeform 7" id="7"/>
          <p:cNvSpPr/>
          <p:nvPr/>
        </p:nvSpPr>
        <p:spPr>
          <a:xfrm flipH="false" flipV="false" rot="0">
            <a:off x="11621301" y="759450"/>
            <a:ext cx="6216949" cy="9290952"/>
          </a:xfrm>
          <a:custGeom>
            <a:avLst/>
            <a:gdLst/>
            <a:ahLst/>
            <a:cxnLst/>
            <a:rect r="r" b="b" t="t" l="l"/>
            <a:pathLst>
              <a:path h="9290952" w="6216949">
                <a:moveTo>
                  <a:pt x="0" y="0"/>
                </a:moveTo>
                <a:lnTo>
                  <a:pt x="6216949" y="0"/>
                </a:lnTo>
                <a:lnTo>
                  <a:pt x="6216949" y="9290952"/>
                </a:lnTo>
                <a:lnTo>
                  <a:pt x="0" y="9290952"/>
                </a:lnTo>
                <a:lnTo>
                  <a:pt x="0" y="0"/>
                </a:lnTo>
                <a:close/>
              </a:path>
            </a:pathLst>
          </a:custGeom>
          <a:blipFill>
            <a:blip r:embed="rId6"/>
            <a:stretch>
              <a:fillRect l="-121508" t="-13959" r="0" b="-2"/>
            </a:stretch>
          </a:blipFill>
        </p:spPr>
      </p:sp>
      <p:sp>
        <p:nvSpPr>
          <p:cNvPr name="Freeform 8" id="8"/>
          <p:cNvSpPr/>
          <p:nvPr/>
        </p:nvSpPr>
        <p:spPr>
          <a:xfrm flipH="false" flipV="false" rot="0">
            <a:off x="712052" y="630300"/>
            <a:ext cx="6216950" cy="3824552"/>
          </a:xfrm>
          <a:custGeom>
            <a:avLst/>
            <a:gdLst/>
            <a:ahLst/>
            <a:cxnLst/>
            <a:rect r="r" b="b" t="t" l="l"/>
            <a:pathLst>
              <a:path h="3824552" w="6216950">
                <a:moveTo>
                  <a:pt x="0" y="0"/>
                </a:moveTo>
                <a:lnTo>
                  <a:pt x="6216949" y="0"/>
                </a:lnTo>
                <a:lnTo>
                  <a:pt x="6216949" y="3824552"/>
                </a:lnTo>
                <a:lnTo>
                  <a:pt x="0" y="3824552"/>
                </a:lnTo>
                <a:lnTo>
                  <a:pt x="0" y="0"/>
                </a:lnTo>
                <a:close/>
              </a:path>
            </a:pathLst>
          </a:custGeom>
          <a:blipFill>
            <a:blip r:embed="rId6"/>
            <a:stretch>
              <a:fillRect l="1718" t="-28839" r="-123227" b="-148007"/>
            </a:stretch>
          </a:blipFill>
        </p:spPr>
      </p:sp>
      <p:sp>
        <p:nvSpPr>
          <p:cNvPr name="Freeform 9" id="9"/>
          <p:cNvSpPr/>
          <p:nvPr/>
        </p:nvSpPr>
        <p:spPr>
          <a:xfrm flipH="false" flipV="false" rot="-10800000">
            <a:off x="7085200" y="-344078"/>
            <a:ext cx="1763200" cy="1709100"/>
          </a:xfrm>
          <a:custGeom>
            <a:avLst/>
            <a:gdLst/>
            <a:ahLst/>
            <a:cxnLst/>
            <a:rect r="r" b="b" t="t" l="l"/>
            <a:pathLst>
              <a:path h="1709100" w="1763200">
                <a:moveTo>
                  <a:pt x="0" y="0"/>
                </a:moveTo>
                <a:lnTo>
                  <a:pt x="1763200" y="0"/>
                </a:lnTo>
                <a:lnTo>
                  <a:pt x="1763200" y="1709100"/>
                </a:lnTo>
                <a:lnTo>
                  <a:pt x="0" y="1709100"/>
                </a:lnTo>
                <a:lnTo>
                  <a:pt x="0" y="0"/>
                </a:lnTo>
                <a:close/>
              </a:path>
            </a:pathLst>
          </a:custGeom>
          <a:blipFill>
            <a:blip r:embed="rId7"/>
            <a:stretch>
              <a:fillRect l="0" t="-1" r="0" b="-1"/>
            </a:stretch>
          </a:blipFill>
        </p:spPr>
      </p:sp>
      <p:sp>
        <p:nvSpPr>
          <p:cNvPr name="Freeform 10" id="10"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1" id="11"/>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2" id="12"/>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3" id="13"/>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4" id="14"/>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5178791" y="-2969029"/>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Freeform 8" id="8"/>
          <p:cNvSpPr/>
          <p:nvPr/>
        </p:nvSpPr>
        <p:spPr>
          <a:xfrm flipH="false" flipV="false" rot="0">
            <a:off x="15839735" y="7249476"/>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6"/>
            <a:stretch>
              <a:fillRect l="0" t="0" r="0" b="0"/>
            </a:stretch>
          </a:blipFill>
        </p:spPr>
      </p:sp>
      <p:pic>
        <p:nvPicPr>
          <p:cNvPr name="Picture 9" id="9">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657" t="0" r="657" b="0"/>
          <a:stretch>
            <a:fillRect/>
          </a:stretch>
        </p:blipFill>
        <p:spPr>
          <a:xfrm flipH="false" flipV="false" rot="0">
            <a:off x="1951697" y="1313978"/>
            <a:ext cx="13888038" cy="7916182"/>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5178791" y="-2969029"/>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Freeform 8" id="8"/>
          <p:cNvSpPr/>
          <p:nvPr/>
        </p:nvSpPr>
        <p:spPr>
          <a:xfrm flipH="false" flipV="false" rot="0">
            <a:off x="15839735" y="7249476"/>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6"/>
            <a:stretch>
              <a:fillRect l="0" t="0" r="0" b="0"/>
            </a:stretch>
          </a:blipFill>
        </p:spPr>
      </p:sp>
      <p:sp>
        <p:nvSpPr>
          <p:cNvPr name="Freeform 9" id="9"/>
          <p:cNvSpPr/>
          <p:nvPr/>
        </p:nvSpPr>
        <p:spPr>
          <a:xfrm flipH="false" flipV="false" rot="0">
            <a:off x="4220218" y="1012492"/>
            <a:ext cx="8787831" cy="8732291"/>
          </a:xfrm>
          <a:custGeom>
            <a:avLst/>
            <a:gdLst/>
            <a:ahLst/>
            <a:cxnLst/>
            <a:rect r="r" b="b" t="t" l="l"/>
            <a:pathLst>
              <a:path h="8732291" w="8787831">
                <a:moveTo>
                  <a:pt x="0" y="0"/>
                </a:moveTo>
                <a:lnTo>
                  <a:pt x="8787831" y="0"/>
                </a:lnTo>
                <a:lnTo>
                  <a:pt x="8787831" y="8732291"/>
                </a:lnTo>
                <a:lnTo>
                  <a:pt x="0" y="8732291"/>
                </a:lnTo>
                <a:lnTo>
                  <a:pt x="0" y="0"/>
                </a:lnTo>
                <a:close/>
              </a:path>
            </a:pathLst>
          </a:custGeom>
          <a:blipFill>
            <a:blip r:embed="rId7"/>
            <a:stretch>
              <a:fillRect l="0" t="0" r="-16995"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302078" y="1476313"/>
            <a:ext cx="14807316" cy="7948198"/>
          </a:xfrm>
          <a:custGeom>
            <a:avLst/>
            <a:gdLst/>
            <a:ahLst/>
            <a:cxnLst/>
            <a:rect r="r" b="b" t="t" l="l"/>
            <a:pathLst>
              <a:path h="7948198" w="14807316">
                <a:moveTo>
                  <a:pt x="0" y="0"/>
                </a:moveTo>
                <a:lnTo>
                  <a:pt x="14807316" y="0"/>
                </a:lnTo>
                <a:lnTo>
                  <a:pt x="14807316" y="7948198"/>
                </a:lnTo>
                <a:lnTo>
                  <a:pt x="0" y="7948198"/>
                </a:lnTo>
                <a:lnTo>
                  <a:pt x="0" y="0"/>
                </a:lnTo>
                <a:close/>
              </a:path>
            </a:pathLst>
          </a:custGeom>
          <a:blipFill>
            <a:blip r:embed="rId2"/>
            <a:stretch>
              <a:fillRect l="0" t="0" r="0" b="0"/>
            </a:stretch>
          </a:blipFill>
        </p:spPr>
      </p:sp>
      <p:sp>
        <p:nvSpPr>
          <p:cNvPr name="Freeform 3" id="3"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3"/>
            <a:stretch>
              <a:fillRect l="0" t="0" r="0" b="0"/>
            </a:stretch>
          </a:blipFill>
        </p:spPr>
      </p:sp>
      <p:sp>
        <p:nvSpPr>
          <p:cNvPr name="Freeform 4" id="4"/>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4"/>
            <a:stretch>
              <a:fillRect l="0" t="0" r="0" b="0"/>
            </a:stretch>
          </a:blipFill>
        </p:spPr>
      </p:sp>
      <p:sp>
        <p:nvSpPr>
          <p:cNvPr name="Freeform 5" id="5"/>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5"/>
            <a:stretch>
              <a:fillRect l="0" t="0" r="0" b="0"/>
            </a:stretch>
          </a:blipFill>
        </p:spPr>
      </p:sp>
      <p:sp>
        <p:nvSpPr>
          <p:cNvPr name="AutoShape 6" id="6"/>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7" id="7"/>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8" id="8"/>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6"/>
            <a:stretch>
              <a:fillRect l="0" t="0" r="0" b="0"/>
            </a:stretch>
          </a:blipFill>
        </p:spPr>
      </p:sp>
      <p:sp>
        <p:nvSpPr>
          <p:cNvPr name="Freeform 9" id="9"/>
          <p:cNvSpPr/>
          <p:nvPr/>
        </p:nvSpPr>
        <p:spPr>
          <a:xfrm flipH="false" flipV="false" rot="0">
            <a:off x="16320632" y="7791693"/>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7"/>
            <a:stretch>
              <a:fillRect l="0" t="0" r="0" b="0"/>
            </a:stretch>
          </a:blipFill>
        </p:spPr>
      </p:sp>
      <p:sp>
        <p:nvSpPr>
          <p:cNvPr name="TextBox 10" id="10"/>
          <p:cNvSpPr txBox="true"/>
          <p:nvPr/>
        </p:nvSpPr>
        <p:spPr>
          <a:xfrm rot="0">
            <a:off x="1483201" y="279551"/>
            <a:ext cx="8012013" cy="1085850"/>
          </a:xfrm>
          <a:prstGeom prst="rect">
            <a:avLst/>
          </a:prstGeom>
        </p:spPr>
        <p:txBody>
          <a:bodyPr anchor="t" rtlCol="false" tIns="0" lIns="0" bIns="0" rIns="0">
            <a:spAutoFit/>
          </a:bodyPr>
          <a:lstStyle/>
          <a:p>
            <a:pPr algn="ctr">
              <a:lnSpc>
                <a:spcPts val="8640"/>
              </a:lnSpc>
              <a:spcBef>
                <a:spcPct val="0"/>
              </a:spcBef>
            </a:pPr>
            <a:r>
              <a:rPr lang="en-US" sz="7200">
                <a:solidFill>
                  <a:srgbClr val="FFFFFF"/>
                </a:solidFill>
                <a:latin typeface="Arsenal"/>
              </a:rPr>
              <a:t>RESULT / OUTCOMES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3"/>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4"/>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5"/>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821069" y="998123"/>
            <a:ext cx="11516844" cy="1238250"/>
          </a:xfrm>
          <a:prstGeom prst="rect">
            <a:avLst/>
          </a:prstGeom>
        </p:spPr>
        <p:txBody>
          <a:bodyPr anchor="t" rtlCol="false" tIns="0" lIns="0" bIns="0" rIns="0">
            <a:spAutoFit/>
          </a:bodyPr>
          <a:lstStyle/>
          <a:p>
            <a:pPr algn="l">
              <a:lnSpc>
                <a:spcPts val="8640"/>
              </a:lnSpc>
            </a:pPr>
            <a:r>
              <a:rPr lang="en-US" sz="7200">
                <a:solidFill>
                  <a:srgbClr val="FFFFFF"/>
                </a:solidFill>
                <a:latin typeface="Arial Bold"/>
              </a:rPr>
              <a:t>PROJECT OBJECTIVES</a:t>
            </a:r>
          </a:p>
        </p:txBody>
      </p:sp>
      <p:sp>
        <p:nvSpPr>
          <p:cNvPr name="Freeform 8" id="8"/>
          <p:cNvSpPr/>
          <p:nvPr/>
        </p:nvSpPr>
        <p:spPr>
          <a:xfrm flipH="false" flipV="false" rot="0">
            <a:off x="10470750" y="2456754"/>
            <a:ext cx="6389880" cy="6389880"/>
          </a:xfrm>
          <a:custGeom>
            <a:avLst/>
            <a:gdLst/>
            <a:ahLst/>
            <a:cxnLst/>
            <a:rect r="r" b="b" t="t" l="l"/>
            <a:pathLst>
              <a:path h="6389880" w="6389880">
                <a:moveTo>
                  <a:pt x="0" y="0"/>
                </a:moveTo>
                <a:lnTo>
                  <a:pt x="6389880" y="0"/>
                </a:lnTo>
                <a:lnTo>
                  <a:pt x="6389880" y="6389880"/>
                </a:lnTo>
                <a:lnTo>
                  <a:pt x="0" y="6389880"/>
                </a:lnTo>
                <a:lnTo>
                  <a:pt x="0" y="0"/>
                </a:lnTo>
                <a:close/>
              </a:path>
            </a:pathLst>
          </a:custGeom>
          <a:blipFill>
            <a:blip r:embed="rId6"/>
            <a:stretch>
              <a:fillRect l="0" t="0" r="0" b="0"/>
            </a:stretch>
          </a:blipFill>
        </p:spPr>
      </p:sp>
      <p:sp>
        <p:nvSpPr>
          <p:cNvPr name="TextBox 9" id="9"/>
          <p:cNvSpPr txBox="true"/>
          <p:nvPr/>
        </p:nvSpPr>
        <p:spPr>
          <a:xfrm rot="0">
            <a:off x="1441592" y="2660844"/>
            <a:ext cx="6796584" cy="9148826"/>
          </a:xfrm>
          <a:prstGeom prst="rect">
            <a:avLst/>
          </a:prstGeom>
        </p:spPr>
        <p:txBody>
          <a:bodyPr anchor="t" rtlCol="false" tIns="0" lIns="0" bIns="0" rIns="0">
            <a:spAutoFit/>
          </a:bodyPr>
          <a:lstStyle/>
          <a:p>
            <a:pPr algn="l">
              <a:lnSpc>
                <a:spcPts val="5571"/>
              </a:lnSpc>
            </a:pPr>
            <a:r>
              <a:rPr lang="en-US" sz="2799">
                <a:solidFill>
                  <a:srgbClr val="FFFFFF"/>
                </a:solidFill>
                <a:latin typeface="Arial"/>
              </a:rPr>
              <a:t> </a:t>
            </a:r>
            <a:r>
              <a:rPr lang="en-US" sz="2799">
                <a:solidFill>
                  <a:srgbClr val="FFFFFF"/>
                </a:solidFill>
                <a:latin typeface="Arial"/>
              </a:rPr>
              <a:t>PROBLEM STATEMENT</a:t>
            </a:r>
          </a:p>
          <a:p>
            <a:pPr algn="l">
              <a:lnSpc>
                <a:spcPts val="5571"/>
              </a:lnSpc>
            </a:pPr>
            <a:r>
              <a:rPr lang="en-US" sz="2799">
                <a:solidFill>
                  <a:srgbClr val="FFFFFF"/>
                </a:solidFill>
                <a:latin typeface="Arial"/>
              </a:rPr>
              <a:t>PROJECT OVERVIEW – INTRODUCTION</a:t>
            </a:r>
          </a:p>
          <a:p>
            <a:pPr algn="l">
              <a:lnSpc>
                <a:spcPts val="5571"/>
              </a:lnSpc>
            </a:pPr>
            <a:r>
              <a:rPr lang="en-US" sz="2799">
                <a:solidFill>
                  <a:srgbClr val="FFFFFF"/>
                </a:solidFill>
                <a:latin typeface="Arial"/>
              </a:rPr>
              <a:t>END USERS</a:t>
            </a:r>
          </a:p>
          <a:p>
            <a:pPr algn="l">
              <a:lnSpc>
                <a:spcPts val="5571"/>
              </a:lnSpc>
            </a:pPr>
            <a:r>
              <a:rPr lang="en-US" sz="2799">
                <a:solidFill>
                  <a:srgbClr val="FFFFFF"/>
                </a:solidFill>
                <a:latin typeface="Arial"/>
              </a:rPr>
              <a:t>WOW FACTOR IN PROJECT</a:t>
            </a:r>
          </a:p>
          <a:p>
            <a:pPr algn="l">
              <a:lnSpc>
                <a:spcPts val="5571"/>
              </a:lnSpc>
            </a:pPr>
            <a:r>
              <a:rPr lang="en-US" sz="2799">
                <a:solidFill>
                  <a:srgbClr val="FFFFFF"/>
                </a:solidFill>
                <a:latin typeface="Arial"/>
              </a:rPr>
              <a:t>BLOCK DIAGRAM</a:t>
            </a:r>
          </a:p>
          <a:p>
            <a:pPr algn="l">
              <a:lnSpc>
                <a:spcPts val="5571"/>
              </a:lnSpc>
            </a:pPr>
            <a:r>
              <a:rPr lang="en-US" sz="2799">
                <a:solidFill>
                  <a:srgbClr val="FFFFFF"/>
                </a:solidFill>
                <a:latin typeface="Arial"/>
              </a:rPr>
              <a:t>RESULT/OUTCOMES</a:t>
            </a:r>
          </a:p>
          <a:p>
            <a:pPr algn="l">
              <a:lnSpc>
                <a:spcPts val="5571"/>
              </a:lnSpc>
            </a:pPr>
            <a:r>
              <a:rPr lang="en-US" sz="2799">
                <a:solidFill>
                  <a:srgbClr val="FFFFFF"/>
                </a:solidFill>
                <a:latin typeface="Arial"/>
              </a:rPr>
              <a:t>CONCLUSION</a:t>
            </a:r>
          </a:p>
          <a:p>
            <a:pPr algn="l">
              <a:lnSpc>
                <a:spcPts val="5571"/>
              </a:lnSpc>
            </a:pPr>
            <a:r>
              <a:rPr lang="en-US" sz="2799">
                <a:solidFill>
                  <a:srgbClr val="FFFFFF"/>
                </a:solidFill>
                <a:latin typeface="Arial"/>
              </a:rPr>
              <a:t>FUTURE PERSPECTIVE</a:t>
            </a:r>
          </a:p>
          <a:p>
            <a:pPr algn="l">
              <a:lnSpc>
                <a:spcPts val="5571"/>
              </a:lnSpc>
            </a:pPr>
          </a:p>
          <a:p>
            <a:pPr algn="l">
              <a:lnSpc>
                <a:spcPts val="5571"/>
              </a:lnSpc>
            </a:pPr>
          </a:p>
          <a:p>
            <a:pPr algn="l">
              <a:lnSpc>
                <a:spcPts val="5571"/>
              </a:lnSpc>
            </a:pPr>
          </a:p>
          <a:p>
            <a:pPr algn="l">
              <a:lnSpc>
                <a:spcPts val="5571"/>
              </a:lnSpc>
            </a:pPr>
          </a:p>
          <a:p>
            <a:pPr algn="l">
              <a:lnSpc>
                <a:spcPts val="5571"/>
              </a:lnSpc>
            </a:pPr>
          </a:p>
        </p:txBody>
      </p:sp>
      <p:sp>
        <p:nvSpPr>
          <p:cNvPr name="Freeform 10" id="10"/>
          <p:cNvSpPr/>
          <p:nvPr/>
        </p:nvSpPr>
        <p:spPr>
          <a:xfrm flipH="false" flipV="false" rot="5400000">
            <a:off x="798332" y="2950281"/>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5400000">
            <a:off x="798332" y="3625125"/>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5400000">
            <a:off x="798332" y="4295222"/>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00000">
            <a:off x="798332" y="5049971"/>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5400000">
            <a:off x="798332" y="5720068"/>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5400000">
            <a:off x="798332" y="6475891"/>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5400000">
            <a:off x="798332" y="7145988"/>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5400000">
            <a:off x="798332" y="7901811"/>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6743830" y="7707779"/>
            <a:ext cx="2161008" cy="2277710"/>
          </a:xfrm>
          <a:custGeom>
            <a:avLst/>
            <a:gdLst/>
            <a:ahLst/>
            <a:cxnLst/>
            <a:rect r="r" b="b" t="t" l="l"/>
            <a:pathLst>
              <a:path h="2277710" w="2161008">
                <a:moveTo>
                  <a:pt x="0" y="0"/>
                </a:moveTo>
                <a:lnTo>
                  <a:pt x="2161008" y="0"/>
                </a:lnTo>
                <a:lnTo>
                  <a:pt x="2161008" y="2277710"/>
                </a:lnTo>
                <a:lnTo>
                  <a:pt x="0" y="2277710"/>
                </a:lnTo>
                <a:lnTo>
                  <a:pt x="0" y="0"/>
                </a:lnTo>
                <a:close/>
              </a:path>
            </a:pathLst>
          </a:custGeom>
          <a:blipFill>
            <a:blip r:embed="rId9"/>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067465" y="7511187"/>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5400000">
            <a:off x="18612436" y="34821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15519115" y="8361899"/>
            <a:ext cx="4363093" cy="3850202"/>
          </a:xfrm>
          <a:custGeom>
            <a:avLst/>
            <a:gdLst/>
            <a:ahLst/>
            <a:cxnLst/>
            <a:rect r="r" b="b" t="t" l="l"/>
            <a:pathLst>
              <a:path h="3850202" w="4363093">
                <a:moveTo>
                  <a:pt x="0" y="0"/>
                </a:moveTo>
                <a:lnTo>
                  <a:pt x="4363093" y="0"/>
                </a:lnTo>
                <a:lnTo>
                  <a:pt x="4363093" y="3850202"/>
                </a:lnTo>
                <a:lnTo>
                  <a:pt x="0" y="3850202"/>
                </a:lnTo>
                <a:lnTo>
                  <a:pt x="0" y="0"/>
                </a:lnTo>
                <a:close/>
              </a:path>
            </a:pathLst>
          </a:custGeom>
          <a:blipFill>
            <a:blip r:embed="rId4"/>
            <a:stretch>
              <a:fillRect l="0" t="0" r="0" b="0"/>
            </a:stretch>
          </a:blipFill>
        </p:spPr>
      </p:sp>
      <p:sp>
        <p:nvSpPr>
          <p:cNvPr name="Freeform 5" id="5"/>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TextBox 6" id="6"/>
          <p:cNvSpPr txBox="true"/>
          <p:nvPr/>
        </p:nvSpPr>
        <p:spPr>
          <a:xfrm rot="0">
            <a:off x="1561900" y="1027292"/>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 FUTURE OUTLOOK</a:t>
            </a:r>
          </a:p>
        </p:txBody>
      </p:sp>
      <p:sp>
        <p:nvSpPr>
          <p:cNvPr name="TextBox 7" id="7"/>
          <p:cNvSpPr txBox="true"/>
          <p:nvPr/>
        </p:nvSpPr>
        <p:spPr>
          <a:xfrm rot="0">
            <a:off x="2062391" y="2432892"/>
            <a:ext cx="15196909" cy="6366510"/>
          </a:xfrm>
          <a:prstGeom prst="rect">
            <a:avLst/>
          </a:prstGeom>
        </p:spPr>
        <p:txBody>
          <a:bodyPr anchor="t" rtlCol="false" tIns="0" lIns="0" bIns="0" rIns="0">
            <a:spAutoFit/>
          </a:bodyPr>
          <a:lstStyle/>
          <a:p>
            <a:pPr algn="ctr">
              <a:lnSpc>
                <a:spcPts val="5040"/>
              </a:lnSpc>
            </a:pPr>
            <a:r>
              <a:rPr lang="en-US" sz="3600">
                <a:solidFill>
                  <a:srgbClr val="FFFFFF"/>
                </a:solidFill>
                <a:latin typeface="Radley"/>
              </a:rPr>
              <a:t>There are two implementation which we are seeking and thinking to add upon which are as follows:</a:t>
            </a:r>
          </a:p>
          <a:p>
            <a:pPr>
              <a:lnSpc>
                <a:spcPts val="5040"/>
              </a:lnSpc>
            </a:pPr>
          </a:p>
          <a:p>
            <a:pPr>
              <a:lnSpc>
                <a:spcPts val="5040"/>
              </a:lnSpc>
            </a:pPr>
            <a:r>
              <a:rPr lang="en-US" sz="3600">
                <a:solidFill>
                  <a:srgbClr val="FFFFFF"/>
                </a:solidFill>
                <a:latin typeface="Radley"/>
              </a:rPr>
              <a:t>AMBULANCE SAFETY: Here , in this project, we can only detect the first three - four rows so depending upon that we seek to increase the detection area so that the ambulance can easily be detected and pass the signal and the life can be saved.</a:t>
            </a:r>
          </a:p>
          <a:p>
            <a:pPr algn="l">
              <a:lnSpc>
                <a:spcPts val="5040"/>
              </a:lnSpc>
            </a:pPr>
            <a:r>
              <a:rPr lang="en-US" sz="3600">
                <a:solidFill>
                  <a:srgbClr val="FFFFFF"/>
                </a:solidFill>
                <a:latin typeface="Radley"/>
              </a:rPr>
              <a:t>SPEED Detection and chalan : It will detect and send warning for over speeding and if user exceeds limit of warning it will generate E-chalan for registered vehicle </a:t>
            </a:r>
          </a:p>
        </p:txBody>
      </p:sp>
      <p:sp>
        <p:nvSpPr>
          <p:cNvPr name="Freeform 8" id="8"/>
          <p:cNvSpPr/>
          <p:nvPr/>
        </p:nvSpPr>
        <p:spPr>
          <a:xfrm flipH="false" flipV="false" rot="5400000">
            <a:off x="1180961" y="4464281"/>
            <a:ext cx="719789" cy="638649"/>
          </a:xfrm>
          <a:custGeom>
            <a:avLst/>
            <a:gdLst/>
            <a:ahLst/>
            <a:cxnLst/>
            <a:rect r="r" b="b" t="t" l="l"/>
            <a:pathLst>
              <a:path h="638649" w="719789">
                <a:moveTo>
                  <a:pt x="0" y="0"/>
                </a:moveTo>
                <a:lnTo>
                  <a:pt x="719789" y="0"/>
                </a:lnTo>
                <a:lnTo>
                  <a:pt x="719789" y="638649"/>
                </a:lnTo>
                <a:lnTo>
                  <a:pt x="0" y="638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180961" y="6982509"/>
            <a:ext cx="719789" cy="638649"/>
          </a:xfrm>
          <a:custGeom>
            <a:avLst/>
            <a:gdLst/>
            <a:ahLst/>
            <a:cxnLst/>
            <a:rect r="r" b="b" t="t" l="l"/>
            <a:pathLst>
              <a:path h="638649" w="719789">
                <a:moveTo>
                  <a:pt x="0" y="0"/>
                </a:moveTo>
                <a:lnTo>
                  <a:pt x="719789" y="0"/>
                </a:lnTo>
                <a:lnTo>
                  <a:pt x="719789" y="638649"/>
                </a:lnTo>
                <a:lnTo>
                  <a:pt x="0" y="638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1" id="11"/>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2" id="12"/>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3" id="13"/>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4" id="14"/>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5154" r="0" b="5154"/>
          <a:stretch>
            <a:fillRect/>
          </a:stretch>
        </p:blipFill>
        <p:spPr>
          <a:xfrm flipH="false" flipV="false" rot="0">
            <a:off x="2285195" y="2035621"/>
            <a:ext cx="13489515" cy="7514712"/>
          </a:xfrm>
          <a:prstGeom prst="rect">
            <a:avLst/>
          </a:prstGeom>
        </p:spPr>
      </p:pic>
      <p:sp>
        <p:nvSpPr>
          <p:cNvPr name="TextBox 3" id="3"/>
          <p:cNvSpPr txBox="true"/>
          <p:nvPr/>
        </p:nvSpPr>
        <p:spPr>
          <a:xfrm rot="0">
            <a:off x="1776538" y="742175"/>
            <a:ext cx="14506829" cy="1095375"/>
          </a:xfrm>
          <a:prstGeom prst="rect">
            <a:avLst/>
          </a:prstGeom>
        </p:spPr>
        <p:txBody>
          <a:bodyPr anchor="t" rtlCol="false" tIns="0" lIns="0" bIns="0" rIns="0">
            <a:spAutoFit/>
          </a:bodyPr>
          <a:lstStyle/>
          <a:p>
            <a:pPr algn="ctr">
              <a:lnSpc>
                <a:spcPts val="8640"/>
              </a:lnSpc>
              <a:spcBef>
                <a:spcPct val="0"/>
              </a:spcBef>
            </a:pPr>
            <a:r>
              <a:rPr lang="en-US" sz="7200">
                <a:solidFill>
                  <a:srgbClr val="FFFFFF"/>
                </a:solidFill>
                <a:latin typeface="Radley"/>
              </a:rPr>
              <a:t>ACCIDENT DETECTION</a:t>
            </a:r>
          </a:p>
        </p:txBody>
      </p:sp>
      <p:sp>
        <p:nvSpPr>
          <p:cNvPr name="Freeform 4" id="4"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5" id="5"/>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6" id="6"/>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7" id="7"/>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8" id="8"/>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9" id="9"/>
          <p:cNvSpPr/>
          <p:nvPr/>
        </p:nvSpPr>
        <p:spPr>
          <a:xfrm flipH="false" flipV="false" rot="0">
            <a:off x="-5474546" y="4910069"/>
            <a:ext cx="6959002" cy="6959002"/>
          </a:xfrm>
          <a:custGeom>
            <a:avLst/>
            <a:gdLst/>
            <a:ahLst/>
            <a:cxnLst/>
            <a:rect r="r" b="b" t="t" l="l"/>
            <a:pathLst>
              <a:path h="6959002" w="6959002">
                <a:moveTo>
                  <a:pt x="0" y="0"/>
                </a:moveTo>
                <a:lnTo>
                  <a:pt x="6959003" y="0"/>
                </a:lnTo>
                <a:lnTo>
                  <a:pt x="6959003" y="6959002"/>
                </a:lnTo>
                <a:lnTo>
                  <a:pt x="0" y="6959002"/>
                </a:lnTo>
                <a:lnTo>
                  <a:pt x="0" y="0"/>
                </a:lnTo>
                <a:close/>
              </a:path>
            </a:pathLst>
          </a:custGeom>
          <a:blipFill>
            <a:blip r:embed="rId8"/>
            <a:stretch>
              <a:fillRect l="0" t="0" r="0" b="0"/>
            </a:stretch>
          </a:blipFill>
        </p:spPr>
      </p:sp>
      <p:sp>
        <p:nvSpPr>
          <p:cNvPr name="Freeform 10" id="10"/>
          <p:cNvSpPr/>
          <p:nvPr/>
        </p:nvSpPr>
        <p:spPr>
          <a:xfrm flipH="false" flipV="false" rot="0">
            <a:off x="16283366" y="6878457"/>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9"/>
            <a:stretch>
              <a:fillRect l="0" t="0" r="0" b="0"/>
            </a:stretch>
          </a:blipFill>
        </p:spPr>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067465" y="7511187"/>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5400000">
            <a:off x="18612436" y="34821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15706017" y="8301353"/>
            <a:ext cx="4363093" cy="3850202"/>
          </a:xfrm>
          <a:custGeom>
            <a:avLst/>
            <a:gdLst/>
            <a:ahLst/>
            <a:cxnLst/>
            <a:rect r="r" b="b" t="t" l="l"/>
            <a:pathLst>
              <a:path h="3850202" w="4363093">
                <a:moveTo>
                  <a:pt x="0" y="0"/>
                </a:moveTo>
                <a:lnTo>
                  <a:pt x="4363094" y="0"/>
                </a:lnTo>
                <a:lnTo>
                  <a:pt x="4363094" y="3850202"/>
                </a:lnTo>
                <a:lnTo>
                  <a:pt x="0" y="3850202"/>
                </a:lnTo>
                <a:lnTo>
                  <a:pt x="0" y="0"/>
                </a:lnTo>
                <a:close/>
              </a:path>
            </a:pathLst>
          </a:custGeom>
          <a:blipFill>
            <a:blip r:embed="rId4"/>
            <a:stretch>
              <a:fillRect l="0" t="0" r="0" b="0"/>
            </a:stretch>
          </a:blipFill>
        </p:spPr>
      </p:sp>
      <p:sp>
        <p:nvSpPr>
          <p:cNvPr name="Freeform 5" id="5"/>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TextBox 6" id="6"/>
          <p:cNvSpPr txBox="true"/>
          <p:nvPr/>
        </p:nvSpPr>
        <p:spPr>
          <a:xfrm rot="0">
            <a:off x="1561900" y="941430"/>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SUMMARY</a:t>
            </a:r>
          </a:p>
        </p:txBody>
      </p:sp>
      <p:grpSp>
        <p:nvGrpSpPr>
          <p:cNvPr name="Group 7" id="7"/>
          <p:cNvGrpSpPr/>
          <p:nvPr/>
        </p:nvGrpSpPr>
        <p:grpSpPr>
          <a:xfrm rot="0">
            <a:off x="2434815" y="4227136"/>
            <a:ext cx="773850" cy="773850"/>
            <a:chOff x="0" y="0"/>
            <a:chExt cx="1031800" cy="1031800"/>
          </a:xfrm>
        </p:grpSpPr>
        <p:sp>
          <p:nvSpPr>
            <p:cNvPr name="Freeform 8" id="8"/>
            <p:cNvSpPr/>
            <p:nvPr/>
          </p:nvSpPr>
          <p:spPr>
            <a:xfrm flipH="false" flipV="false" rot="0">
              <a:off x="9525" y="9525"/>
              <a:ext cx="1006348" cy="1006348"/>
            </a:xfrm>
            <a:custGeom>
              <a:avLst/>
              <a:gdLst/>
              <a:ahLst/>
              <a:cxnLst/>
              <a:rect r="r" b="b" t="t" l="l"/>
              <a:pathLst>
                <a:path h="1006348" w="1006348">
                  <a:moveTo>
                    <a:pt x="0" y="0"/>
                  </a:moveTo>
                  <a:lnTo>
                    <a:pt x="1006348" y="0"/>
                  </a:lnTo>
                  <a:lnTo>
                    <a:pt x="1006348" y="1006348"/>
                  </a:lnTo>
                  <a:lnTo>
                    <a:pt x="0" y="1006348"/>
                  </a:lnTo>
                  <a:close/>
                </a:path>
              </a:pathLst>
            </a:custGeom>
            <a:solidFill>
              <a:srgbClr val="00C4CC"/>
            </a:solidFill>
          </p:spPr>
        </p:sp>
        <p:sp>
          <p:nvSpPr>
            <p:cNvPr name="Freeform 9" id="9"/>
            <p:cNvSpPr/>
            <p:nvPr/>
          </p:nvSpPr>
          <p:spPr>
            <a:xfrm flipH="false" flipV="false" rot="0">
              <a:off x="0" y="0"/>
              <a:ext cx="1025398" cy="1025398"/>
            </a:xfrm>
            <a:custGeom>
              <a:avLst/>
              <a:gdLst/>
              <a:ahLst/>
              <a:cxnLst/>
              <a:rect r="r" b="b" t="t" l="l"/>
              <a:pathLst>
                <a:path h="1025398" w="1025398">
                  <a:moveTo>
                    <a:pt x="9525" y="0"/>
                  </a:moveTo>
                  <a:lnTo>
                    <a:pt x="1015873" y="0"/>
                  </a:lnTo>
                  <a:cubicBezTo>
                    <a:pt x="1021080" y="0"/>
                    <a:pt x="1025398" y="4318"/>
                    <a:pt x="1025398" y="9525"/>
                  </a:cubicBezTo>
                  <a:lnTo>
                    <a:pt x="1025398" y="1015873"/>
                  </a:lnTo>
                  <a:cubicBezTo>
                    <a:pt x="1025398" y="1021080"/>
                    <a:pt x="1021080" y="1025398"/>
                    <a:pt x="1015873" y="1025398"/>
                  </a:cubicBezTo>
                  <a:lnTo>
                    <a:pt x="9525" y="1025398"/>
                  </a:lnTo>
                  <a:cubicBezTo>
                    <a:pt x="4318" y="1025398"/>
                    <a:pt x="0" y="1021080"/>
                    <a:pt x="0" y="1015873"/>
                  </a:cubicBezTo>
                  <a:lnTo>
                    <a:pt x="0" y="9525"/>
                  </a:lnTo>
                  <a:cubicBezTo>
                    <a:pt x="0" y="4318"/>
                    <a:pt x="4318" y="0"/>
                    <a:pt x="9525" y="0"/>
                  </a:cubicBezTo>
                  <a:moveTo>
                    <a:pt x="9525" y="19050"/>
                  </a:moveTo>
                  <a:lnTo>
                    <a:pt x="9525" y="9525"/>
                  </a:lnTo>
                  <a:lnTo>
                    <a:pt x="19050" y="9525"/>
                  </a:lnTo>
                  <a:lnTo>
                    <a:pt x="19050" y="1015873"/>
                  </a:lnTo>
                  <a:lnTo>
                    <a:pt x="9525" y="1015873"/>
                  </a:lnTo>
                  <a:lnTo>
                    <a:pt x="9525" y="1006348"/>
                  </a:lnTo>
                  <a:lnTo>
                    <a:pt x="1015873" y="1006348"/>
                  </a:lnTo>
                  <a:lnTo>
                    <a:pt x="1015873" y="1015873"/>
                  </a:lnTo>
                  <a:lnTo>
                    <a:pt x="1006348" y="1015873"/>
                  </a:lnTo>
                  <a:lnTo>
                    <a:pt x="1006348" y="9525"/>
                  </a:lnTo>
                  <a:lnTo>
                    <a:pt x="1015873" y="9525"/>
                  </a:lnTo>
                  <a:lnTo>
                    <a:pt x="1015873" y="19050"/>
                  </a:lnTo>
                  <a:lnTo>
                    <a:pt x="9525" y="19050"/>
                  </a:lnTo>
                  <a:close/>
                </a:path>
              </a:pathLst>
            </a:custGeom>
            <a:solidFill>
              <a:srgbClr val="FF9E7A"/>
            </a:solidFill>
          </p:spPr>
        </p:sp>
        <p:sp>
          <p:nvSpPr>
            <p:cNvPr name="TextBox 10" id="10"/>
            <p:cNvSpPr txBox="true"/>
            <p:nvPr/>
          </p:nvSpPr>
          <p:spPr>
            <a:xfrm>
              <a:off x="0" y="-9525"/>
              <a:ext cx="1031800" cy="1041325"/>
            </a:xfrm>
            <a:prstGeom prst="rect">
              <a:avLst/>
            </a:prstGeom>
          </p:spPr>
          <p:txBody>
            <a:bodyPr anchor="ctr" rtlCol="false" tIns="50800" lIns="50800" bIns="50800" rIns="50800"/>
            <a:lstStyle/>
            <a:p>
              <a:pPr algn="ctr">
                <a:lnSpc>
                  <a:spcPts val="4320"/>
                </a:lnSpc>
              </a:pPr>
              <a:r>
                <a:rPr lang="en-US" sz="3600">
                  <a:solidFill>
                    <a:srgbClr val="FFFFFF"/>
                  </a:solidFill>
                  <a:latin typeface="Radley"/>
                </a:rPr>
                <a:t>1</a:t>
              </a:r>
            </a:p>
          </p:txBody>
        </p:sp>
      </p:grpSp>
      <p:grpSp>
        <p:nvGrpSpPr>
          <p:cNvPr name="Group 11" id="11"/>
          <p:cNvGrpSpPr/>
          <p:nvPr/>
        </p:nvGrpSpPr>
        <p:grpSpPr>
          <a:xfrm rot="0">
            <a:off x="2434815" y="6848379"/>
            <a:ext cx="773850" cy="1205324"/>
            <a:chOff x="0" y="0"/>
            <a:chExt cx="1031800" cy="1607099"/>
          </a:xfrm>
        </p:grpSpPr>
        <p:sp>
          <p:nvSpPr>
            <p:cNvPr name="Freeform 12" id="12"/>
            <p:cNvSpPr/>
            <p:nvPr/>
          </p:nvSpPr>
          <p:spPr>
            <a:xfrm flipH="false" flipV="false" rot="0">
              <a:off x="9525" y="14836"/>
              <a:ext cx="1006348" cy="1567455"/>
            </a:xfrm>
            <a:custGeom>
              <a:avLst/>
              <a:gdLst/>
              <a:ahLst/>
              <a:cxnLst/>
              <a:rect r="r" b="b" t="t" l="l"/>
              <a:pathLst>
                <a:path h="1567455" w="1006348">
                  <a:moveTo>
                    <a:pt x="0" y="0"/>
                  </a:moveTo>
                  <a:lnTo>
                    <a:pt x="1006348" y="0"/>
                  </a:lnTo>
                  <a:lnTo>
                    <a:pt x="1006348" y="1567455"/>
                  </a:lnTo>
                  <a:lnTo>
                    <a:pt x="0" y="1567455"/>
                  </a:lnTo>
                  <a:close/>
                </a:path>
              </a:pathLst>
            </a:custGeom>
            <a:solidFill>
              <a:srgbClr val="00C4CC"/>
            </a:solidFill>
          </p:spPr>
        </p:sp>
        <p:sp>
          <p:nvSpPr>
            <p:cNvPr name="Freeform 13" id="13"/>
            <p:cNvSpPr/>
            <p:nvPr/>
          </p:nvSpPr>
          <p:spPr>
            <a:xfrm flipH="false" flipV="false" rot="0">
              <a:off x="0" y="0"/>
              <a:ext cx="1025398" cy="1597127"/>
            </a:xfrm>
            <a:custGeom>
              <a:avLst/>
              <a:gdLst/>
              <a:ahLst/>
              <a:cxnLst/>
              <a:rect r="r" b="b" t="t" l="l"/>
              <a:pathLst>
                <a:path h="1597127" w="1025398">
                  <a:moveTo>
                    <a:pt x="9525" y="0"/>
                  </a:moveTo>
                  <a:lnTo>
                    <a:pt x="1015873" y="0"/>
                  </a:lnTo>
                  <a:cubicBezTo>
                    <a:pt x="1021080" y="0"/>
                    <a:pt x="1025398" y="6726"/>
                    <a:pt x="1025398" y="14836"/>
                  </a:cubicBezTo>
                  <a:lnTo>
                    <a:pt x="1025398" y="1582291"/>
                  </a:lnTo>
                  <a:cubicBezTo>
                    <a:pt x="1025398" y="1590402"/>
                    <a:pt x="1021080" y="1597127"/>
                    <a:pt x="1015873" y="1597127"/>
                  </a:cubicBezTo>
                  <a:lnTo>
                    <a:pt x="9525" y="1597127"/>
                  </a:lnTo>
                  <a:cubicBezTo>
                    <a:pt x="4318" y="1597127"/>
                    <a:pt x="0" y="1590402"/>
                    <a:pt x="0" y="1582291"/>
                  </a:cubicBezTo>
                  <a:lnTo>
                    <a:pt x="0" y="14836"/>
                  </a:lnTo>
                  <a:cubicBezTo>
                    <a:pt x="0" y="6726"/>
                    <a:pt x="4318" y="0"/>
                    <a:pt x="9525" y="0"/>
                  </a:cubicBezTo>
                  <a:moveTo>
                    <a:pt x="9525" y="29672"/>
                  </a:moveTo>
                  <a:lnTo>
                    <a:pt x="9525" y="14836"/>
                  </a:lnTo>
                  <a:lnTo>
                    <a:pt x="19050" y="14836"/>
                  </a:lnTo>
                  <a:lnTo>
                    <a:pt x="19050" y="1582291"/>
                  </a:lnTo>
                  <a:lnTo>
                    <a:pt x="9525" y="1582291"/>
                  </a:lnTo>
                  <a:lnTo>
                    <a:pt x="9525" y="1567455"/>
                  </a:lnTo>
                  <a:lnTo>
                    <a:pt x="1015873" y="1567455"/>
                  </a:lnTo>
                  <a:lnTo>
                    <a:pt x="1015873" y="1582291"/>
                  </a:lnTo>
                  <a:lnTo>
                    <a:pt x="1006348" y="1582291"/>
                  </a:lnTo>
                  <a:lnTo>
                    <a:pt x="1006348" y="14836"/>
                  </a:lnTo>
                  <a:lnTo>
                    <a:pt x="1015873" y="14836"/>
                  </a:lnTo>
                  <a:lnTo>
                    <a:pt x="1015873" y="29672"/>
                  </a:lnTo>
                  <a:lnTo>
                    <a:pt x="9525" y="29672"/>
                  </a:lnTo>
                  <a:close/>
                </a:path>
              </a:pathLst>
            </a:custGeom>
            <a:solidFill>
              <a:srgbClr val="FF9E7A"/>
            </a:solidFill>
          </p:spPr>
        </p:sp>
        <p:sp>
          <p:nvSpPr>
            <p:cNvPr name="TextBox 14" id="14"/>
            <p:cNvSpPr txBox="true"/>
            <p:nvPr/>
          </p:nvSpPr>
          <p:spPr>
            <a:xfrm>
              <a:off x="0" y="-9525"/>
              <a:ext cx="1031800" cy="1616624"/>
            </a:xfrm>
            <a:prstGeom prst="rect">
              <a:avLst/>
            </a:prstGeom>
          </p:spPr>
          <p:txBody>
            <a:bodyPr anchor="ctr" rtlCol="false" tIns="50800" lIns="50800" bIns="50800" rIns="50800"/>
            <a:lstStyle/>
            <a:p>
              <a:pPr algn="ctr">
                <a:lnSpc>
                  <a:spcPts val="4320"/>
                </a:lnSpc>
              </a:pPr>
              <a:r>
                <a:rPr lang="en-US" sz="3600">
                  <a:solidFill>
                    <a:srgbClr val="FFFFFF"/>
                  </a:solidFill>
                  <a:latin typeface="Radley"/>
                </a:rPr>
                <a:t>3</a:t>
              </a:r>
            </a:p>
          </p:txBody>
        </p:sp>
      </p:grpSp>
      <p:grpSp>
        <p:nvGrpSpPr>
          <p:cNvPr name="Group 15" id="15"/>
          <p:cNvGrpSpPr/>
          <p:nvPr/>
        </p:nvGrpSpPr>
        <p:grpSpPr>
          <a:xfrm rot="0">
            <a:off x="3620395" y="4227136"/>
            <a:ext cx="3475650" cy="773850"/>
            <a:chOff x="0" y="0"/>
            <a:chExt cx="4634200" cy="1031800"/>
          </a:xfrm>
        </p:grpSpPr>
        <p:sp>
          <p:nvSpPr>
            <p:cNvPr name="Freeform 16" id="16"/>
            <p:cNvSpPr/>
            <p:nvPr/>
          </p:nvSpPr>
          <p:spPr>
            <a:xfrm flipH="false" flipV="false" rot="0">
              <a:off x="9525" y="9525"/>
              <a:ext cx="4608830" cy="1006348"/>
            </a:xfrm>
            <a:custGeom>
              <a:avLst/>
              <a:gdLst/>
              <a:ahLst/>
              <a:cxnLst/>
              <a:rect r="r" b="b" t="t" l="l"/>
              <a:pathLst>
                <a:path h="1006348" w="4608830">
                  <a:moveTo>
                    <a:pt x="0" y="0"/>
                  </a:moveTo>
                  <a:lnTo>
                    <a:pt x="4608830" y="0"/>
                  </a:lnTo>
                  <a:lnTo>
                    <a:pt x="4608830" y="1006348"/>
                  </a:lnTo>
                  <a:lnTo>
                    <a:pt x="0" y="1006348"/>
                  </a:lnTo>
                  <a:close/>
                </a:path>
              </a:pathLst>
            </a:custGeom>
            <a:solidFill>
              <a:srgbClr val="FFFFFF"/>
            </a:solidFill>
          </p:spPr>
        </p:sp>
        <p:sp>
          <p:nvSpPr>
            <p:cNvPr name="Freeform 17" id="17"/>
            <p:cNvSpPr/>
            <p:nvPr/>
          </p:nvSpPr>
          <p:spPr>
            <a:xfrm flipH="false" flipV="false" rot="0">
              <a:off x="0" y="0"/>
              <a:ext cx="4627880" cy="1025398"/>
            </a:xfrm>
            <a:custGeom>
              <a:avLst/>
              <a:gdLst/>
              <a:ahLst/>
              <a:cxnLst/>
              <a:rect r="r" b="b" t="t" l="l"/>
              <a:pathLst>
                <a:path h="1025398" w="4627880">
                  <a:moveTo>
                    <a:pt x="9525" y="0"/>
                  </a:moveTo>
                  <a:lnTo>
                    <a:pt x="4618355" y="0"/>
                  </a:lnTo>
                  <a:cubicBezTo>
                    <a:pt x="4623562" y="0"/>
                    <a:pt x="4627880" y="4318"/>
                    <a:pt x="4627880" y="9525"/>
                  </a:cubicBezTo>
                  <a:lnTo>
                    <a:pt x="4627880" y="1015873"/>
                  </a:lnTo>
                  <a:cubicBezTo>
                    <a:pt x="4627880" y="1021080"/>
                    <a:pt x="4623562" y="1025398"/>
                    <a:pt x="4618355" y="1025398"/>
                  </a:cubicBezTo>
                  <a:lnTo>
                    <a:pt x="9525" y="1025398"/>
                  </a:lnTo>
                  <a:cubicBezTo>
                    <a:pt x="4318" y="1025398"/>
                    <a:pt x="0" y="1021080"/>
                    <a:pt x="0" y="1015873"/>
                  </a:cubicBezTo>
                  <a:lnTo>
                    <a:pt x="0" y="9525"/>
                  </a:lnTo>
                  <a:cubicBezTo>
                    <a:pt x="0" y="4318"/>
                    <a:pt x="4318" y="0"/>
                    <a:pt x="9525" y="0"/>
                  </a:cubicBezTo>
                  <a:moveTo>
                    <a:pt x="9525" y="19050"/>
                  </a:moveTo>
                  <a:lnTo>
                    <a:pt x="9525" y="9525"/>
                  </a:lnTo>
                  <a:lnTo>
                    <a:pt x="19050" y="9525"/>
                  </a:lnTo>
                  <a:lnTo>
                    <a:pt x="19050" y="1015873"/>
                  </a:lnTo>
                  <a:lnTo>
                    <a:pt x="9525" y="1015873"/>
                  </a:lnTo>
                  <a:lnTo>
                    <a:pt x="9525" y="1006348"/>
                  </a:lnTo>
                  <a:lnTo>
                    <a:pt x="4618355" y="1006348"/>
                  </a:lnTo>
                  <a:lnTo>
                    <a:pt x="4618355" y="1015873"/>
                  </a:lnTo>
                  <a:lnTo>
                    <a:pt x="4608830" y="1015873"/>
                  </a:lnTo>
                  <a:lnTo>
                    <a:pt x="4608830" y="9525"/>
                  </a:lnTo>
                  <a:lnTo>
                    <a:pt x="4618355" y="9525"/>
                  </a:lnTo>
                  <a:lnTo>
                    <a:pt x="4618355" y="19050"/>
                  </a:lnTo>
                  <a:lnTo>
                    <a:pt x="9525" y="19050"/>
                  </a:lnTo>
                  <a:close/>
                </a:path>
              </a:pathLst>
            </a:custGeom>
            <a:solidFill>
              <a:srgbClr val="FF9E7A"/>
            </a:solidFill>
          </p:spPr>
        </p:sp>
        <p:sp>
          <p:nvSpPr>
            <p:cNvPr name="TextBox 18" id="18"/>
            <p:cNvSpPr txBox="true"/>
            <p:nvPr/>
          </p:nvSpPr>
          <p:spPr>
            <a:xfrm>
              <a:off x="0" y="-9525"/>
              <a:ext cx="4634200" cy="1041325"/>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Key Points</a:t>
              </a:r>
            </a:p>
          </p:txBody>
        </p:sp>
      </p:grpSp>
      <p:grpSp>
        <p:nvGrpSpPr>
          <p:cNvPr name="Group 19" id="19"/>
          <p:cNvGrpSpPr/>
          <p:nvPr/>
        </p:nvGrpSpPr>
        <p:grpSpPr>
          <a:xfrm rot="0">
            <a:off x="3620397" y="5398429"/>
            <a:ext cx="3529018" cy="1284163"/>
            <a:chOff x="0" y="0"/>
            <a:chExt cx="4705357" cy="1712218"/>
          </a:xfrm>
        </p:grpSpPr>
        <p:sp>
          <p:nvSpPr>
            <p:cNvPr name="Freeform 20" id="20"/>
            <p:cNvSpPr/>
            <p:nvPr/>
          </p:nvSpPr>
          <p:spPr>
            <a:xfrm flipH="false" flipV="false" rot="0">
              <a:off x="9525" y="10148"/>
              <a:ext cx="4679950" cy="1685107"/>
            </a:xfrm>
            <a:custGeom>
              <a:avLst/>
              <a:gdLst/>
              <a:ahLst/>
              <a:cxnLst/>
              <a:rect r="r" b="b" t="t" l="l"/>
              <a:pathLst>
                <a:path h="1685107" w="4679950">
                  <a:moveTo>
                    <a:pt x="0" y="0"/>
                  </a:moveTo>
                  <a:lnTo>
                    <a:pt x="4679950" y="0"/>
                  </a:lnTo>
                  <a:lnTo>
                    <a:pt x="4679950" y="1685107"/>
                  </a:lnTo>
                  <a:lnTo>
                    <a:pt x="0" y="1685107"/>
                  </a:lnTo>
                  <a:close/>
                </a:path>
              </a:pathLst>
            </a:custGeom>
            <a:solidFill>
              <a:srgbClr val="FFFFFF"/>
            </a:solidFill>
          </p:spPr>
        </p:sp>
        <p:sp>
          <p:nvSpPr>
            <p:cNvPr name="Freeform 21" id="21"/>
            <p:cNvSpPr/>
            <p:nvPr/>
          </p:nvSpPr>
          <p:spPr>
            <a:xfrm flipH="false" flipV="false" rot="0">
              <a:off x="0" y="0"/>
              <a:ext cx="4699000" cy="1705403"/>
            </a:xfrm>
            <a:custGeom>
              <a:avLst/>
              <a:gdLst/>
              <a:ahLst/>
              <a:cxnLst/>
              <a:rect r="r" b="b" t="t" l="l"/>
              <a:pathLst>
                <a:path h="1705403" w="4699000">
                  <a:moveTo>
                    <a:pt x="9525" y="0"/>
                  </a:moveTo>
                  <a:lnTo>
                    <a:pt x="4689475" y="0"/>
                  </a:lnTo>
                  <a:cubicBezTo>
                    <a:pt x="4694682" y="0"/>
                    <a:pt x="4699000" y="4600"/>
                    <a:pt x="4699000" y="10148"/>
                  </a:cubicBezTo>
                  <a:lnTo>
                    <a:pt x="4699000" y="1695255"/>
                  </a:lnTo>
                  <a:cubicBezTo>
                    <a:pt x="4699000" y="1700803"/>
                    <a:pt x="4694682" y="1705403"/>
                    <a:pt x="4689475" y="1705403"/>
                  </a:cubicBezTo>
                  <a:lnTo>
                    <a:pt x="9525" y="1705403"/>
                  </a:lnTo>
                  <a:cubicBezTo>
                    <a:pt x="4318" y="1705403"/>
                    <a:pt x="0" y="1700803"/>
                    <a:pt x="0" y="1695255"/>
                  </a:cubicBezTo>
                  <a:lnTo>
                    <a:pt x="0" y="10148"/>
                  </a:lnTo>
                  <a:cubicBezTo>
                    <a:pt x="0" y="4600"/>
                    <a:pt x="4318" y="0"/>
                    <a:pt x="9525" y="0"/>
                  </a:cubicBezTo>
                  <a:moveTo>
                    <a:pt x="9525" y="20296"/>
                  </a:moveTo>
                  <a:lnTo>
                    <a:pt x="9525" y="10148"/>
                  </a:lnTo>
                  <a:lnTo>
                    <a:pt x="19050" y="10148"/>
                  </a:lnTo>
                  <a:lnTo>
                    <a:pt x="19050" y="1695255"/>
                  </a:lnTo>
                  <a:lnTo>
                    <a:pt x="9525" y="1695255"/>
                  </a:lnTo>
                  <a:lnTo>
                    <a:pt x="9525" y="1685107"/>
                  </a:lnTo>
                  <a:lnTo>
                    <a:pt x="4689475" y="1685107"/>
                  </a:lnTo>
                  <a:lnTo>
                    <a:pt x="4689475" y="1695255"/>
                  </a:lnTo>
                  <a:lnTo>
                    <a:pt x="4679950" y="1695255"/>
                  </a:lnTo>
                  <a:lnTo>
                    <a:pt x="4679950" y="10148"/>
                  </a:lnTo>
                  <a:lnTo>
                    <a:pt x="4689475" y="10148"/>
                  </a:lnTo>
                  <a:lnTo>
                    <a:pt x="4689475" y="20296"/>
                  </a:lnTo>
                  <a:lnTo>
                    <a:pt x="9525" y="20296"/>
                  </a:lnTo>
                  <a:close/>
                </a:path>
              </a:pathLst>
            </a:custGeom>
            <a:solidFill>
              <a:srgbClr val="FF9E7A"/>
            </a:solidFill>
          </p:spPr>
        </p:sp>
        <p:sp>
          <p:nvSpPr>
            <p:cNvPr name="TextBox 22" id="22"/>
            <p:cNvSpPr txBox="true"/>
            <p:nvPr/>
          </p:nvSpPr>
          <p:spPr>
            <a:xfrm>
              <a:off x="0" y="-9525"/>
              <a:ext cx="4705357" cy="1721743"/>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Value Proposition</a:t>
              </a:r>
            </a:p>
          </p:txBody>
        </p:sp>
      </p:grpSp>
      <p:grpSp>
        <p:nvGrpSpPr>
          <p:cNvPr name="Group 23" id="23"/>
          <p:cNvGrpSpPr/>
          <p:nvPr/>
        </p:nvGrpSpPr>
        <p:grpSpPr>
          <a:xfrm rot="0">
            <a:off x="3620395" y="6848379"/>
            <a:ext cx="3529020" cy="1205324"/>
            <a:chOff x="0" y="0"/>
            <a:chExt cx="4705360" cy="1607099"/>
          </a:xfrm>
        </p:grpSpPr>
        <p:sp>
          <p:nvSpPr>
            <p:cNvPr name="Freeform 24" id="24"/>
            <p:cNvSpPr/>
            <p:nvPr/>
          </p:nvSpPr>
          <p:spPr>
            <a:xfrm flipH="false" flipV="false" rot="0">
              <a:off x="9671" y="14836"/>
              <a:ext cx="4679600" cy="1567455"/>
            </a:xfrm>
            <a:custGeom>
              <a:avLst/>
              <a:gdLst/>
              <a:ahLst/>
              <a:cxnLst/>
              <a:rect r="r" b="b" t="t" l="l"/>
              <a:pathLst>
                <a:path h="1567455" w="4679600">
                  <a:moveTo>
                    <a:pt x="0" y="0"/>
                  </a:moveTo>
                  <a:lnTo>
                    <a:pt x="4679601" y="0"/>
                  </a:lnTo>
                  <a:lnTo>
                    <a:pt x="4679601" y="1567455"/>
                  </a:lnTo>
                  <a:lnTo>
                    <a:pt x="0" y="1567455"/>
                  </a:lnTo>
                  <a:close/>
                </a:path>
              </a:pathLst>
            </a:custGeom>
            <a:solidFill>
              <a:srgbClr val="FFFFFF"/>
            </a:solidFill>
          </p:spPr>
        </p:sp>
        <p:sp>
          <p:nvSpPr>
            <p:cNvPr name="Freeform 25" id="25"/>
            <p:cNvSpPr/>
            <p:nvPr/>
          </p:nvSpPr>
          <p:spPr>
            <a:xfrm flipH="false" flipV="false" rot="0">
              <a:off x="0" y="0"/>
              <a:ext cx="4698943" cy="1597127"/>
            </a:xfrm>
            <a:custGeom>
              <a:avLst/>
              <a:gdLst/>
              <a:ahLst/>
              <a:cxnLst/>
              <a:rect r="r" b="b" t="t" l="l"/>
              <a:pathLst>
                <a:path h="1597127" w="4698943">
                  <a:moveTo>
                    <a:pt x="9671" y="0"/>
                  </a:moveTo>
                  <a:lnTo>
                    <a:pt x="4689272" y="0"/>
                  </a:lnTo>
                  <a:cubicBezTo>
                    <a:pt x="4694559" y="0"/>
                    <a:pt x="4698943" y="6726"/>
                    <a:pt x="4698943" y="14836"/>
                  </a:cubicBezTo>
                  <a:lnTo>
                    <a:pt x="4698943" y="1582291"/>
                  </a:lnTo>
                  <a:cubicBezTo>
                    <a:pt x="4698943" y="1590402"/>
                    <a:pt x="4694559" y="1597127"/>
                    <a:pt x="4689272" y="1597127"/>
                  </a:cubicBezTo>
                  <a:lnTo>
                    <a:pt x="9671" y="1597127"/>
                  </a:lnTo>
                  <a:cubicBezTo>
                    <a:pt x="4384" y="1597127"/>
                    <a:pt x="0" y="1590402"/>
                    <a:pt x="0" y="1582291"/>
                  </a:cubicBezTo>
                  <a:lnTo>
                    <a:pt x="0" y="14836"/>
                  </a:lnTo>
                  <a:cubicBezTo>
                    <a:pt x="0" y="6726"/>
                    <a:pt x="4384" y="0"/>
                    <a:pt x="9671" y="0"/>
                  </a:cubicBezTo>
                  <a:moveTo>
                    <a:pt x="9671" y="29672"/>
                  </a:moveTo>
                  <a:lnTo>
                    <a:pt x="9671" y="14836"/>
                  </a:lnTo>
                  <a:lnTo>
                    <a:pt x="19343" y="14836"/>
                  </a:lnTo>
                  <a:lnTo>
                    <a:pt x="19343" y="1582291"/>
                  </a:lnTo>
                  <a:lnTo>
                    <a:pt x="9671" y="1582291"/>
                  </a:lnTo>
                  <a:lnTo>
                    <a:pt x="9671" y="1567455"/>
                  </a:lnTo>
                  <a:lnTo>
                    <a:pt x="4689272" y="1567455"/>
                  </a:lnTo>
                  <a:lnTo>
                    <a:pt x="4689272" y="1582291"/>
                  </a:lnTo>
                  <a:lnTo>
                    <a:pt x="4679600" y="1582291"/>
                  </a:lnTo>
                  <a:lnTo>
                    <a:pt x="4679600" y="14836"/>
                  </a:lnTo>
                  <a:lnTo>
                    <a:pt x="4689272" y="14836"/>
                  </a:lnTo>
                  <a:lnTo>
                    <a:pt x="4689272" y="29672"/>
                  </a:lnTo>
                  <a:lnTo>
                    <a:pt x="9671" y="29672"/>
                  </a:lnTo>
                  <a:close/>
                </a:path>
              </a:pathLst>
            </a:custGeom>
            <a:solidFill>
              <a:srgbClr val="FF9E7A"/>
            </a:solidFill>
          </p:spPr>
        </p:sp>
        <p:sp>
          <p:nvSpPr>
            <p:cNvPr name="TextBox 26" id="26"/>
            <p:cNvSpPr txBox="true"/>
            <p:nvPr/>
          </p:nvSpPr>
          <p:spPr>
            <a:xfrm>
              <a:off x="0" y="-9525"/>
              <a:ext cx="4705360" cy="1616624"/>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Impact</a:t>
              </a:r>
            </a:p>
          </p:txBody>
        </p:sp>
      </p:grpSp>
      <p:grpSp>
        <p:nvGrpSpPr>
          <p:cNvPr name="Group 27" id="27"/>
          <p:cNvGrpSpPr/>
          <p:nvPr/>
        </p:nvGrpSpPr>
        <p:grpSpPr>
          <a:xfrm rot="0">
            <a:off x="7507761" y="4227136"/>
            <a:ext cx="8641650" cy="773850"/>
            <a:chOff x="0" y="0"/>
            <a:chExt cx="11522200" cy="1031800"/>
          </a:xfrm>
        </p:grpSpPr>
        <p:sp>
          <p:nvSpPr>
            <p:cNvPr name="Freeform 28" id="28"/>
            <p:cNvSpPr/>
            <p:nvPr/>
          </p:nvSpPr>
          <p:spPr>
            <a:xfrm flipH="false" flipV="false" rot="0">
              <a:off x="9525" y="9525"/>
              <a:ext cx="11496802" cy="1006348"/>
            </a:xfrm>
            <a:custGeom>
              <a:avLst/>
              <a:gdLst/>
              <a:ahLst/>
              <a:cxnLst/>
              <a:rect r="r" b="b" t="t" l="l"/>
              <a:pathLst>
                <a:path h="1006348" w="11496802">
                  <a:moveTo>
                    <a:pt x="0" y="0"/>
                  </a:moveTo>
                  <a:lnTo>
                    <a:pt x="11496802" y="0"/>
                  </a:lnTo>
                  <a:lnTo>
                    <a:pt x="11496802" y="1006348"/>
                  </a:lnTo>
                  <a:lnTo>
                    <a:pt x="0" y="1006348"/>
                  </a:lnTo>
                  <a:close/>
                </a:path>
              </a:pathLst>
            </a:custGeom>
            <a:solidFill>
              <a:srgbClr val="FFFFFF"/>
            </a:solidFill>
          </p:spPr>
        </p:sp>
        <p:sp>
          <p:nvSpPr>
            <p:cNvPr name="Freeform 29" id="29"/>
            <p:cNvSpPr/>
            <p:nvPr/>
          </p:nvSpPr>
          <p:spPr>
            <a:xfrm flipH="false" flipV="false" rot="0">
              <a:off x="0" y="0"/>
              <a:ext cx="11515852" cy="1025398"/>
            </a:xfrm>
            <a:custGeom>
              <a:avLst/>
              <a:gdLst/>
              <a:ahLst/>
              <a:cxnLst/>
              <a:rect r="r" b="b" t="t" l="l"/>
              <a:pathLst>
                <a:path h="1025398" w="11515852">
                  <a:moveTo>
                    <a:pt x="9525" y="0"/>
                  </a:moveTo>
                  <a:lnTo>
                    <a:pt x="11506327" y="0"/>
                  </a:lnTo>
                  <a:cubicBezTo>
                    <a:pt x="11511534" y="0"/>
                    <a:pt x="11515852" y="4318"/>
                    <a:pt x="11515852" y="9525"/>
                  </a:cubicBezTo>
                  <a:lnTo>
                    <a:pt x="11515852" y="1015873"/>
                  </a:lnTo>
                  <a:cubicBezTo>
                    <a:pt x="11515852" y="1021080"/>
                    <a:pt x="11511534" y="1025398"/>
                    <a:pt x="11506327" y="1025398"/>
                  </a:cubicBezTo>
                  <a:lnTo>
                    <a:pt x="9525" y="1025398"/>
                  </a:lnTo>
                  <a:cubicBezTo>
                    <a:pt x="4318" y="1025398"/>
                    <a:pt x="0" y="1021080"/>
                    <a:pt x="0" y="1015873"/>
                  </a:cubicBezTo>
                  <a:lnTo>
                    <a:pt x="0" y="9525"/>
                  </a:lnTo>
                  <a:cubicBezTo>
                    <a:pt x="0" y="4318"/>
                    <a:pt x="4318" y="0"/>
                    <a:pt x="9525" y="0"/>
                  </a:cubicBezTo>
                  <a:moveTo>
                    <a:pt x="9525" y="19050"/>
                  </a:moveTo>
                  <a:lnTo>
                    <a:pt x="9525" y="9525"/>
                  </a:lnTo>
                  <a:lnTo>
                    <a:pt x="19050" y="9525"/>
                  </a:lnTo>
                  <a:lnTo>
                    <a:pt x="19050" y="1015873"/>
                  </a:lnTo>
                  <a:lnTo>
                    <a:pt x="9525" y="1015873"/>
                  </a:lnTo>
                  <a:lnTo>
                    <a:pt x="9525" y="1006348"/>
                  </a:lnTo>
                  <a:lnTo>
                    <a:pt x="11506327" y="1006348"/>
                  </a:lnTo>
                  <a:lnTo>
                    <a:pt x="11506327" y="1015873"/>
                  </a:lnTo>
                  <a:lnTo>
                    <a:pt x="11496802" y="1015873"/>
                  </a:lnTo>
                  <a:lnTo>
                    <a:pt x="11496802" y="9525"/>
                  </a:lnTo>
                  <a:lnTo>
                    <a:pt x="11506327" y="9525"/>
                  </a:lnTo>
                  <a:lnTo>
                    <a:pt x="11506327" y="19050"/>
                  </a:lnTo>
                  <a:lnTo>
                    <a:pt x="9525" y="19050"/>
                  </a:lnTo>
                  <a:close/>
                </a:path>
              </a:pathLst>
            </a:custGeom>
            <a:solidFill>
              <a:srgbClr val="FF9E7A"/>
            </a:solidFill>
          </p:spPr>
        </p:sp>
        <p:sp>
          <p:nvSpPr>
            <p:cNvPr name="TextBox 30" id="30"/>
            <p:cNvSpPr txBox="true"/>
            <p:nvPr/>
          </p:nvSpPr>
          <p:spPr>
            <a:xfrm>
              <a:off x="0" y="-9525"/>
              <a:ext cx="11522200" cy="1041325"/>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Efficiency, Safety, Adaptability</a:t>
              </a:r>
            </a:p>
          </p:txBody>
        </p:sp>
      </p:grpSp>
      <p:grpSp>
        <p:nvGrpSpPr>
          <p:cNvPr name="Group 31" id="31"/>
          <p:cNvGrpSpPr/>
          <p:nvPr/>
        </p:nvGrpSpPr>
        <p:grpSpPr>
          <a:xfrm rot="0">
            <a:off x="7507761" y="5398431"/>
            <a:ext cx="8641650" cy="1205324"/>
            <a:chOff x="0" y="0"/>
            <a:chExt cx="11522200" cy="1607099"/>
          </a:xfrm>
        </p:grpSpPr>
        <p:sp>
          <p:nvSpPr>
            <p:cNvPr name="Freeform 32" id="32"/>
            <p:cNvSpPr/>
            <p:nvPr/>
          </p:nvSpPr>
          <p:spPr>
            <a:xfrm flipH="false" flipV="false" rot="0">
              <a:off x="9525" y="9525"/>
              <a:ext cx="11496802" cy="1581658"/>
            </a:xfrm>
            <a:custGeom>
              <a:avLst/>
              <a:gdLst/>
              <a:ahLst/>
              <a:cxnLst/>
              <a:rect r="r" b="b" t="t" l="l"/>
              <a:pathLst>
                <a:path h="1581658" w="11496802">
                  <a:moveTo>
                    <a:pt x="0" y="0"/>
                  </a:moveTo>
                  <a:lnTo>
                    <a:pt x="11496802" y="0"/>
                  </a:lnTo>
                  <a:lnTo>
                    <a:pt x="11496802" y="1581658"/>
                  </a:lnTo>
                  <a:lnTo>
                    <a:pt x="0" y="1581658"/>
                  </a:lnTo>
                  <a:close/>
                </a:path>
              </a:pathLst>
            </a:custGeom>
            <a:solidFill>
              <a:srgbClr val="FFFFFF"/>
            </a:solidFill>
          </p:spPr>
        </p:sp>
        <p:sp>
          <p:nvSpPr>
            <p:cNvPr name="Freeform 33" id="33"/>
            <p:cNvSpPr/>
            <p:nvPr/>
          </p:nvSpPr>
          <p:spPr>
            <a:xfrm flipH="false" flipV="false" rot="0">
              <a:off x="0" y="0"/>
              <a:ext cx="11515852" cy="1600708"/>
            </a:xfrm>
            <a:custGeom>
              <a:avLst/>
              <a:gdLst/>
              <a:ahLst/>
              <a:cxnLst/>
              <a:rect r="r" b="b" t="t" l="l"/>
              <a:pathLst>
                <a:path h="1600708" w="11515852">
                  <a:moveTo>
                    <a:pt x="9525" y="0"/>
                  </a:moveTo>
                  <a:lnTo>
                    <a:pt x="11506327" y="0"/>
                  </a:lnTo>
                  <a:cubicBezTo>
                    <a:pt x="11511534" y="0"/>
                    <a:pt x="11515852" y="4318"/>
                    <a:pt x="11515852" y="9525"/>
                  </a:cubicBezTo>
                  <a:lnTo>
                    <a:pt x="11515852" y="1591183"/>
                  </a:lnTo>
                  <a:cubicBezTo>
                    <a:pt x="11515852" y="1596390"/>
                    <a:pt x="11511534" y="1600708"/>
                    <a:pt x="11506327" y="1600708"/>
                  </a:cubicBezTo>
                  <a:lnTo>
                    <a:pt x="9525" y="1600708"/>
                  </a:lnTo>
                  <a:cubicBezTo>
                    <a:pt x="4318" y="1600708"/>
                    <a:pt x="0" y="1596390"/>
                    <a:pt x="0" y="1591183"/>
                  </a:cubicBezTo>
                  <a:lnTo>
                    <a:pt x="0" y="9525"/>
                  </a:lnTo>
                  <a:cubicBezTo>
                    <a:pt x="0" y="4318"/>
                    <a:pt x="4318" y="0"/>
                    <a:pt x="9525" y="0"/>
                  </a:cubicBezTo>
                  <a:moveTo>
                    <a:pt x="9525" y="19050"/>
                  </a:moveTo>
                  <a:lnTo>
                    <a:pt x="9525" y="9525"/>
                  </a:lnTo>
                  <a:lnTo>
                    <a:pt x="19050" y="9525"/>
                  </a:lnTo>
                  <a:lnTo>
                    <a:pt x="19050" y="1591183"/>
                  </a:lnTo>
                  <a:lnTo>
                    <a:pt x="9525" y="1591183"/>
                  </a:lnTo>
                  <a:lnTo>
                    <a:pt x="9525" y="1581658"/>
                  </a:lnTo>
                  <a:lnTo>
                    <a:pt x="11506327" y="1581658"/>
                  </a:lnTo>
                  <a:lnTo>
                    <a:pt x="11506327" y="1591183"/>
                  </a:lnTo>
                  <a:lnTo>
                    <a:pt x="11496802" y="1591183"/>
                  </a:lnTo>
                  <a:lnTo>
                    <a:pt x="11496802" y="9525"/>
                  </a:lnTo>
                  <a:lnTo>
                    <a:pt x="11506327" y="9525"/>
                  </a:lnTo>
                  <a:lnTo>
                    <a:pt x="11506327" y="19050"/>
                  </a:lnTo>
                  <a:lnTo>
                    <a:pt x="9525" y="19050"/>
                  </a:lnTo>
                  <a:close/>
                </a:path>
              </a:pathLst>
            </a:custGeom>
            <a:solidFill>
              <a:srgbClr val="FF9E7A"/>
            </a:solidFill>
          </p:spPr>
        </p:sp>
        <p:sp>
          <p:nvSpPr>
            <p:cNvPr name="TextBox 34" id="34"/>
            <p:cNvSpPr txBox="true"/>
            <p:nvPr/>
          </p:nvSpPr>
          <p:spPr>
            <a:xfrm>
              <a:off x="0" y="-9525"/>
              <a:ext cx="11522200" cy="1616624"/>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Enhanced traffic management.</a:t>
              </a:r>
            </a:p>
          </p:txBody>
        </p:sp>
      </p:grpSp>
      <p:sp>
        <p:nvSpPr>
          <p:cNvPr name="AutoShape 35" id="35"/>
          <p:cNvSpPr/>
          <p:nvPr/>
        </p:nvSpPr>
        <p:spPr>
          <a:xfrm rot="5254507">
            <a:off x="2596613" y="5206862"/>
            <a:ext cx="450253" cy="0"/>
          </a:xfrm>
          <a:prstGeom prst="line">
            <a:avLst/>
          </a:prstGeom>
          <a:ln cap="rnd" w="9525">
            <a:solidFill>
              <a:srgbClr val="FF9E7A"/>
            </a:solidFill>
            <a:prstDash val="solid"/>
            <a:headEnd type="none" len="sm" w="sm"/>
            <a:tailEnd type="none" len="sm" w="sm"/>
          </a:ln>
        </p:spPr>
      </p:sp>
      <p:sp>
        <p:nvSpPr>
          <p:cNvPr name="AutoShape 36" id="36"/>
          <p:cNvSpPr/>
          <p:nvPr/>
        </p:nvSpPr>
        <p:spPr>
          <a:xfrm rot="5168711">
            <a:off x="2680058" y="6726068"/>
            <a:ext cx="283363" cy="0"/>
          </a:xfrm>
          <a:prstGeom prst="line">
            <a:avLst/>
          </a:prstGeom>
          <a:ln cap="rnd" w="9525">
            <a:solidFill>
              <a:srgbClr val="FF9E7A"/>
            </a:solidFill>
            <a:prstDash val="solid"/>
            <a:headEnd type="none" len="sm" w="sm"/>
            <a:tailEnd type="none" len="sm" w="sm"/>
          </a:ln>
        </p:spPr>
      </p:sp>
      <p:grpSp>
        <p:nvGrpSpPr>
          <p:cNvPr name="Group 37" id="37"/>
          <p:cNvGrpSpPr/>
          <p:nvPr/>
        </p:nvGrpSpPr>
        <p:grpSpPr>
          <a:xfrm rot="0">
            <a:off x="2434815" y="5398429"/>
            <a:ext cx="773850" cy="1205328"/>
            <a:chOff x="0" y="0"/>
            <a:chExt cx="1031800" cy="1607104"/>
          </a:xfrm>
        </p:grpSpPr>
        <p:sp>
          <p:nvSpPr>
            <p:cNvPr name="Freeform 38" id="38"/>
            <p:cNvSpPr/>
            <p:nvPr/>
          </p:nvSpPr>
          <p:spPr>
            <a:xfrm flipH="false" flipV="false" rot="0">
              <a:off x="9525" y="9525"/>
              <a:ext cx="1006348" cy="1581658"/>
            </a:xfrm>
            <a:custGeom>
              <a:avLst/>
              <a:gdLst/>
              <a:ahLst/>
              <a:cxnLst/>
              <a:rect r="r" b="b" t="t" l="l"/>
              <a:pathLst>
                <a:path h="1581658" w="1006348">
                  <a:moveTo>
                    <a:pt x="0" y="0"/>
                  </a:moveTo>
                  <a:lnTo>
                    <a:pt x="1006348" y="0"/>
                  </a:lnTo>
                  <a:lnTo>
                    <a:pt x="1006348" y="1581658"/>
                  </a:lnTo>
                  <a:lnTo>
                    <a:pt x="0" y="1581658"/>
                  </a:lnTo>
                  <a:close/>
                </a:path>
              </a:pathLst>
            </a:custGeom>
            <a:solidFill>
              <a:srgbClr val="00C4CC"/>
            </a:solidFill>
          </p:spPr>
        </p:sp>
        <p:sp>
          <p:nvSpPr>
            <p:cNvPr name="Freeform 39" id="39"/>
            <p:cNvSpPr/>
            <p:nvPr/>
          </p:nvSpPr>
          <p:spPr>
            <a:xfrm flipH="false" flipV="false" rot="0">
              <a:off x="0" y="0"/>
              <a:ext cx="1025398" cy="1600708"/>
            </a:xfrm>
            <a:custGeom>
              <a:avLst/>
              <a:gdLst/>
              <a:ahLst/>
              <a:cxnLst/>
              <a:rect r="r" b="b" t="t" l="l"/>
              <a:pathLst>
                <a:path h="1600708" w="1025398">
                  <a:moveTo>
                    <a:pt x="9525" y="0"/>
                  </a:moveTo>
                  <a:lnTo>
                    <a:pt x="1015873" y="0"/>
                  </a:lnTo>
                  <a:cubicBezTo>
                    <a:pt x="1021080" y="0"/>
                    <a:pt x="1025398" y="4318"/>
                    <a:pt x="1025398" y="9525"/>
                  </a:cubicBezTo>
                  <a:lnTo>
                    <a:pt x="1025398" y="1591183"/>
                  </a:lnTo>
                  <a:cubicBezTo>
                    <a:pt x="1025398" y="1596390"/>
                    <a:pt x="1021080" y="1600708"/>
                    <a:pt x="1015873" y="1600708"/>
                  </a:cubicBezTo>
                  <a:lnTo>
                    <a:pt x="9525" y="1600708"/>
                  </a:lnTo>
                  <a:cubicBezTo>
                    <a:pt x="4318" y="1600708"/>
                    <a:pt x="0" y="1596390"/>
                    <a:pt x="0" y="1591183"/>
                  </a:cubicBezTo>
                  <a:lnTo>
                    <a:pt x="0" y="9525"/>
                  </a:lnTo>
                  <a:cubicBezTo>
                    <a:pt x="0" y="4318"/>
                    <a:pt x="4318" y="0"/>
                    <a:pt x="9525" y="0"/>
                  </a:cubicBezTo>
                  <a:moveTo>
                    <a:pt x="9525" y="19050"/>
                  </a:moveTo>
                  <a:lnTo>
                    <a:pt x="9525" y="9525"/>
                  </a:lnTo>
                  <a:lnTo>
                    <a:pt x="19050" y="9525"/>
                  </a:lnTo>
                  <a:lnTo>
                    <a:pt x="19050" y="1591183"/>
                  </a:lnTo>
                  <a:lnTo>
                    <a:pt x="9525" y="1591183"/>
                  </a:lnTo>
                  <a:lnTo>
                    <a:pt x="9525" y="1581658"/>
                  </a:lnTo>
                  <a:lnTo>
                    <a:pt x="1015873" y="1581658"/>
                  </a:lnTo>
                  <a:lnTo>
                    <a:pt x="1015873" y="1591183"/>
                  </a:lnTo>
                  <a:lnTo>
                    <a:pt x="1006348" y="1591183"/>
                  </a:lnTo>
                  <a:lnTo>
                    <a:pt x="1006348" y="9525"/>
                  </a:lnTo>
                  <a:lnTo>
                    <a:pt x="1015873" y="9525"/>
                  </a:lnTo>
                  <a:lnTo>
                    <a:pt x="1015873" y="19050"/>
                  </a:lnTo>
                  <a:lnTo>
                    <a:pt x="9525" y="19050"/>
                  </a:lnTo>
                  <a:close/>
                </a:path>
              </a:pathLst>
            </a:custGeom>
            <a:solidFill>
              <a:srgbClr val="FF9E7A"/>
            </a:solidFill>
          </p:spPr>
        </p:sp>
        <p:sp>
          <p:nvSpPr>
            <p:cNvPr name="TextBox 40" id="40"/>
            <p:cNvSpPr txBox="true"/>
            <p:nvPr/>
          </p:nvSpPr>
          <p:spPr>
            <a:xfrm>
              <a:off x="0" y="-9525"/>
              <a:ext cx="1031800" cy="1616629"/>
            </a:xfrm>
            <a:prstGeom prst="rect">
              <a:avLst/>
            </a:prstGeom>
          </p:spPr>
          <p:txBody>
            <a:bodyPr anchor="ctr" rtlCol="false" tIns="50800" lIns="50800" bIns="50800" rIns="50800"/>
            <a:lstStyle/>
            <a:p>
              <a:pPr algn="ctr">
                <a:lnSpc>
                  <a:spcPts val="4320"/>
                </a:lnSpc>
              </a:pPr>
              <a:r>
                <a:rPr lang="en-US" sz="3600">
                  <a:solidFill>
                    <a:srgbClr val="FFFFFF"/>
                  </a:solidFill>
                  <a:latin typeface="Radley"/>
                </a:rPr>
                <a:t>2</a:t>
              </a:r>
            </a:p>
          </p:txBody>
        </p:sp>
      </p:grpSp>
      <p:sp>
        <p:nvSpPr>
          <p:cNvPr name="TextBox 41" id="41"/>
          <p:cNvSpPr txBox="true"/>
          <p:nvPr/>
        </p:nvSpPr>
        <p:spPr>
          <a:xfrm rot="0">
            <a:off x="2765066" y="2727443"/>
            <a:ext cx="13283381" cy="1095375"/>
          </a:xfrm>
          <a:prstGeom prst="rect">
            <a:avLst/>
          </a:prstGeom>
        </p:spPr>
        <p:txBody>
          <a:bodyPr anchor="t" rtlCol="false" tIns="0" lIns="0" bIns="0" rIns="0">
            <a:spAutoFit/>
          </a:bodyPr>
          <a:lstStyle/>
          <a:p>
            <a:pPr algn="l">
              <a:lnSpc>
                <a:spcPts val="4320"/>
              </a:lnSpc>
            </a:pPr>
            <a:r>
              <a:rPr lang="en-US" sz="3600">
                <a:solidFill>
                  <a:srgbClr val="FFFFFF"/>
                </a:solidFill>
                <a:latin typeface="Radley"/>
              </a:rPr>
              <a:t>Concluding this presentation we would like to summaries it all because, why not ?!!</a:t>
            </a:r>
          </a:p>
        </p:txBody>
      </p:sp>
      <p:sp>
        <p:nvSpPr>
          <p:cNvPr name="Freeform 42" id="4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6"/>
            <a:stretch>
              <a:fillRect l="0" t="0" r="0" b="0"/>
            </a:stretch>
          </a:blipFill>
        </p:spPr>
      </p:sp>
      <p:sp>
        <p:nvSpPr>
          <p:cNvPr name="Freeform 43" id="4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7"/>
            <a:stretch>
              <a:fillRect l="0" t="0" r="0" b="0"/>
            </a:stretch>
          </a:blipFill>
        </p:spPr>
      </p:sp>
      <p:sp>
        <p:nvSpPr>
          <p:cNvPr name="Freeform 44" id="4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8"/>
            <a:stretch>
              <a:fillRect l="0" t="0" r="0" b="0"/>
            </a:stretch>
          </a:blipFill>
        </p:spPr>
      </p:sp>
      <p:sp>
        <p:nvSpPr>
          <p:cNvPr name="AutoShape 45" id="4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46" id="4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47" id="47"/>
          <p:cNvSpPr/>
          <p:nvPr/>
        </p:nvSpPr>
        <p:spPr>
          <a:xfrm flipH="false" flipV="false" rot="0">
            <a:off x="1236415" y="8669663"/>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9"/>
            <a:stretch>
              <a:fillRect l="0" t="0" r="0" b="0"/>
            </a:stretch>
          </a:blipFill>
        </p:spPr>
      </p:sp>
      <p:grpSp>
        <p:nvGrpSpPr>
          <p:cNvPr name="Group 48" id="48"/>
          <p:cNvGrpSpPr/>
          <p:nvPr/>
        </p:nvGrpSpPr>
        <p:grpSpPr>
          <a:xfrm rot="0">
            <a:off x="7507761" y="6848379"/>
            <a:ext cx="8641650" cy="1205324"/>
            <a:chOff x="0" y="0"/>
            <a:chExt cx="11522200" cy="1607099"/>
          </a:xfrm>
        </p:grpSpPr>
        <p:sp>
          <p:nvSpPr>
            <p:cNvPr name="Freeform 49" id="49"/>
            <p:cNvSpPr/>
            <p:nvPr/>
          </p:nvSpPr>
          <p:spPr>
            <a:xfrm flipH="false" flipV="false" rot="0">
              <a:off x="9525" y="9525"/>
              <a:ext cx="11496802" cy="1581658"/>
            </a:xfrm>
            <a:custGeom>
              <a:avLst/>
              <a:gdLst/>
              <a:ahLst/>
              <a:cxnLst/>
              <a:rect r="r" b="b" t="t" l="l"/>
              <a:pathLst>
                <a:path h="1581658" w="11496802">
                  <a:moveTo>
                    <a:pt x="0" y="0"/>
                  </a:moveTo>
                  <a:lnTo>
                    <a:pt x="11496802" y="0"/>
                  </a:lnTo>
                  <a:lnTo>
                    <a:pt x="11496802" y="1581658"/>
                  </a:lnTo>
                  <a:lnTo>
                    <a:pt x="0" y="1581658"/>
                  </a:lnTo>
                  <a:close/>
                </a:path>
              </a:pathLst>
            </a:custGeom>
            <a:solidFill>
              <a:srgbClr val="FFFFFF"/>
            </a:solidFill>
          </p:spPr>
        </p:sp>
        <p:sp>
          <p:nvSpPr>
            <p:cNvPr name="Freeform 50" id="50"/>
            <p:cNvSpPr/>
            <p:nvPr/>
          </p:nvSpPr>
          <p:spPr>
            <a:xfrm flipH="false" flipV="false" rot="0">
              <a:off x="0" y="0"/>
              <a:ext cx="11515852" cy="1600708"/>
            </a:xfrm>
            <a:custGeom>
              <a:avLst/>
              <a:gdLst/>
              <a:ahLst/>
              <a:cxnLst/>
              <a:rect r="r" b="b" t="t" l="l"/>
              <a:pathLst>
                <a:path h="1600708" w="11515852">
                  <a:moveTo>
                    <a:pt x="9525" y="0"/>
                  </a:moveTo>
                  <a:lnTo>
                    <a:pt x="11506327" y="0"/>
                  </a:lnTo>
                  <a:cubicBezTo>
                    <a:pt x="11511534" y="0"/>
                    <a:pt x="11515852" y="4318"/>
                    <a:pt x="11515852" y="9525"/>
                  </a:cubicBezTo>
                  <a:lnTo>
                    <a:pt x="11515852" y="1591183"/>
                  </a:lnTo>
                  <a:cubicBezTo>
                    <a:pt x="11515852" y="1596390"/>
                    <a:pt x="11511534" y="1600708"/>
                    <a:pt x="11506327" y="1600708"/>
                  </a:cubicBezTo>
                  <a:lnTo>
                    <a:pt x="9525" y="1600708"/>
                  </a:lnTo>
                  <a:cubicBezTo>
                    <a:pt x="4318" y="1600708"/>
                    <a:pt x="0" y="1596390"/>
                    <a:pt x="0" y="1591183"/>
                  </a:cubicBezTo>
                  <a:lnTo>
                    <a:pt x="0" y="9525"/>
                  </a:lnTo>
                  <a:cubicBezTo>
                    <a:pt x="0" y="4318"/>
                    <a:pt x="4318" y="0"/>
                    <a:pt x="9525" y="0"/>
                  </a:cubicBezTo>
                  <a:moveTo>
                    <a:pt x="9525" y="19050"/>
                  </a:moveTo>
                  <a:lnTo>
                    <a:pt x="9525" y="9525"/>
                  </a:lnTo>
                  <a:lnTo>
                    <a:pt x="19050" y="9525"/>
                  </a:lnTo>
                  <a:lnTo>
                    <a:pt x="19050" y="1591183"/>
                  </a:lnTo>
                  <a:lnTo>
                    <a:pt x="9525" y="1591183"/>
                  </a:lnTo>
                  <a:lnTo>
                    <a:pt x="9525" y="1581658"/>
                  </a:lnTo>
                  <a:lnTo>
                    <a:pt x="11506327" y="1581658"/>
                  </a:lnTo>
                  <a:lnTo>
                    <a:pt x="11506327" y="1591183"/>
                  </a:lnTo>
                  <a:lnTo>
                    <a:pt x="11496802" y="1591183"/>
                  </a:lnTo>
                  <a:lnTo>
                    <a:pt x="11496802" y="9525"/>
                  </a:lnTo>
                  <a:lnTo>
                    <a:pt x="11506327" y="9525"/>
                  </a:lnTo>
                  <a:lnTo>
                    <a:pt x="11506327" y="19050"/>
                  </a:lnTo>
                  <a:lnTo>
                    <a:pt x="9525" y="19050"/>
                  </a:lnTo>
                  <a:close/>
                </a:path>
              </a:pathLst>
            </a:custGeom>
            <a:solidFill>
              <a:srgbClr val="FF9E7A"/>
            </a:solidFill>
          </p:spPr>
        </p:sp>
        <p:sp>
          <p:nvSpPr>
            <p:cNvPr name="TextBox 51" id="51"/>
            <p:cNvSpPr txBox="true"/>
            <p:nvPr/>
          </p:nvSpPr>
          <p:spPr>
            <a:xfrm>
              <a:off x="0" y="-9525"/>
              <a:ext cx="11522200" cy="1616624"/>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Enhanced road safety.</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446583" y="8472663"/>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899999">
            <a:off x="9425150" y="7272574"/>
            <a:ext cx="4803200" cy="4978147"/>
          </a:xfrm>
          <a:custGeom>
            <a:avLst/>
            <a:gdLst/>
            <a:ahLst/>
            <a:cxnLst/>
            <a:rect r="r" b="b" t="t" l="l"/>
            <a:pathLst>
              <a:path h="4978147" w="4803200">
                <a:moveTo>
                  <a:pt x="0" y="0"/>
                </a:moveTo>
                <a:lnTo>
                  <a:pt x="4803199" y="0"/>
                </a:lnTo>
                <a:lnTo>
                  <a:pt x="4803199" y="4978148"/>
                </a:lnTo>
                <a:lnTo>
                  <a:pt x="0" y="4978148"/>
                </a:lnTo>
                <a:lnTo>
                  <a:pt x="0" y="0"/>
                </a:lnTo>
                <a:close/>
              </a:path>
            </a:pathLst>
          </a:custGeom>
          <a:blipFill>
            <a:blip r:embed="rId4"/>
            <a:stretch>
              <a:fillRect l="0" t="0" r="0" b="0"/>
            </a:stretch>
          </a:blipFill>
        </p:spPr>
      </p:sp>
      <p:sp>
        <p:nvSpPr>
          <p:cNvPr name="Freeform 4" id="4"/>
          <p:cNvSpPr/>
          <p:nvPr/>
        </p:nvSpPr>
        <p:spPr>
          <a:xfrm flipH="false" flipV="false" rot="0">
            <a:off x="-5297198" y="-3118940"/>
            <a:ext cx="6959002" cy="6959002"/>
          </a:xfrm>
          <a:custGeom>
            <a:avLst/>
            <a:gdLst/>
            <a:ahLst/>
            <a:cxnLst/>
            <a:rect r="r" b="b" t="t" l="l"/>
            <a:pathLst>
              <a:path h="6959002" w="6959002">
                <a:moveTo>
                  <a:pt x="0" y="0"/>
                </a:moveTo>
                <a:lnTo>
                  <a:pt x="6959002" y="0"/>
                </a:lnTo>
                <a:lnTo>
                  <a:pt x="6959002" y="6959003"/>
                </a:lnTo>
                <a:lnTo>
                  <a:pt x="0" y="6959003"/>
                </a:lnTo>
                <a:lnTo>
                  <a:pt x="0" y="0"/>
                </a:lnTo>
                <a:close/>
              </a:path>
            </a:pathLst>
          </a:custGeom>
          <a:blipFill>
            <a:blip r:embed="rId5"/>
            <a:stretch>
              <a:fillRect l="0" t="0" r="0" b="0"/>
            </a:stretch>
          </a:blipFill>
        </p:spPr>
      </p:sp>
      <p:sp>
        <p:nvSpPr>
          <p:cNvPr name="Freeform 5" id="5"/>
          <p:cNvSpPr/>
          <p:nvPr/>
        </p:nvSpPr>
        <p:spPr>
          <a:xfrm flipH="false" flipV="false" rot="0">
            <a:off x="17342236" y="384006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6" id="6"/>
          <p:cNvSpPr/>
          <p:nvPr/>
        </p:nvSpPr>
        <p:spPr>
          <a:xfrm flipH="false" flipV="false" rot="0">
            <a:off x="15886829" y="9000406"/>
            <a:ext cx="1519600" cy="3343150"/>
          </a:xfrm>
          <a:custGeom>
            <a:avLst/>
            <a:gdLst/>
            <a:ahLst/>
            <a:cxnLst/>
            <a:rect r="r" b="b" t="t" l="l"/>
            <a:pathLst>
              <a:path h="3343150"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TextBox 7" id="7"/>
          <p:cNvSpPr txBox="true"/>
          <p:nvPr/>
        </p:nvSpPr>
        <p:spPr>
          <a:xfrm rot="0">
            <a:off x="3947374" y="1202388"/>
            <a:ext cx="9331862"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CONCLUSION</a:t>
            </a:r>
          </a:p>
        </p:txBody>
      </p:sp>
      <p:sp>
        <p:nvSpPr>
          <p:cNvPr name="TextBox 8" id="8"/>
          <p:cNvSpPr txBox="true"/>
          <p:nvPr/>
        </p:nvSpPr>
        <p:spPr>
          <a:xfrm rot="0">
            <a:off x="763393" y="2188416"/>
            <a:ext cx="13792126" cy="5924550"/>
          </a:xfrm>
          <a:prstGeom prst="rect">
            <a:avLst/>
          </a:prstGeom>
        </p:spPr>
        <p:txBody>
          <a:bodyPr anchor="t" rtlCol="false" tIns="0" lIns="0" bIns="0" rIns="0">
            <a:spAutoFit/>
          </a:bodyPr>
          <a:lstStyle/>
          <a:p>
            <a:pPr algn="ctr">
              <a:lnSpc>
                <a:spcPts val="3839"/>
              </a:lnSpc>
            </a:pPr>
          </a:p>
          <a:p>
            <a:pPr algn="ctr">
              <a:lnSpc>
                <a:spcPts val="4320"/>
              </a:lnSpc>
            </a:pPr>
            <a:r>
              <a:rPr lang="en-US" sz="3600">
                <a:solidFill>
                  <a:srgbClr val="D4EDF4"/>
                </a:solidFill>
                <a:latin typeface="Radley"/>
              </a:rPr>
              <a:t>In conclusion, developing this innovative traffic management system has been an exhilarating journey.</a:t>
            </a:r>
          </a:p>
          <a:p>
            <a:pPr algn="ctr">
              <a:lnSpc>
                <a:spcPts val="4320"/>
              </a:lnSpc>
            </a:pPr>
          </a:p>
          <a:p>
            <a:pPr algn="ctr">
              <a:lnSpc>
                <a:spcPts val="4320"/>
              </a:lnSpc>
            </a:pPr>
            <a:r>
              <a:rPr lang="en-US" sz="3600">
                <a:solidFill>
                  <a:srgbClr val="D4EDF4"/>
                </a:solidFill>
                <a:latin typeface="Radley"/>
              </a:rPr>
              <a:t>We trust that our efforts will significantly impact road efficiency and safety, and we're excited to witness the positive transformations.</a:t>
            </a:r>
          </a:p>
          <a:p>
            <a:pPr algn="ctr" marL="713788" indent="-356894" lvl="1">
              <a:lnSpc>
                <a:spcPts val="4320"/>
              </a:lnSpc>
            </a:pPr>
          </a:p>
          <a:p>
            <a:pPr algn="ctr">
              <a:lnSpc>
                <a:spcPts val="4320"/>
              </a:lnSpc>
            </a:pPr>
            <a:r>
              <a:rPr lang="en-US" sz="3600">
                <a:solidFill>
                  <a:srgbClr val="D4EDF4"/>
                </a:solidFill>
                <a:latin typeface="Radley"/>
              </a:rPr>
              <a:t>Thank you for joining us on this remarkable journey, and we eagerly anticipate the continued evolution and success of our traffic management solution.</a:t>
            </a:r>
          </a:p>
          <a:p>
            <a:pPr algn="ctr" marL="713788" indent="-356894" lvl="1">
              <a:lnSpc>
                <a:spcPts val="4320"/>
              </a:lnSpc>
            </a:pPr>
          </a:p>
        </p:txBody>
      </p:sp>
      <p:sp>
        <p:nvSpPr>
          <p:cNvPr name="Freeform 9" id="9"/>
          <p:cNvSpPr/>
          <p:nvPr/>
        </p:nvSpPr>
        <p:spPr>
          <a:xfrm flipH="false" flipV="false" rot="0">
            <a:off x="14555519" y="2314367"/>
            <a:ext cx="1763200" cy="1709100"/>
          </a:xfrm>
          <a:custGeom>
            <a:avLst/>
            <a:gdLst/>
            <a:ahLst/>
            <a:cxnLst/>
            <a:rect r="r" b="b" t="t" l="l"/>
            <a:pathLst>
              <a:path h="1709100" w="1763200">
                <a:moveTo>
                  <a:pt x="0" y="0"/>
                </a:moveTo>
                <a:lnTo>
                  <a:pt x="1763201" y="0"/>
                </a:lnTo>
                <a:lnTo>
                  <a:pt x="1763201" y="1709100"/>
                </a:lnTo>
                <a:lnTo>
                  <a:pt x="0" y="1709100"/>
                </a:lnTo>
                <a:lnTo>
                  <a:pt x="0" y="0"/>
                </a:lnTo>
                <a:close/>
              </a:path>
            </a:pathLst>
          </a:custGeom>
          <a:blipFill>
            <a:blip r:embed="rId6"/>
            <a:stretch>
              <a:fillRect l="0" t="-1" r="0" b="-1"/>
            </a:stretch>
          </a:blipFill>
        </p:spPr>
      </p:sp>
      <p:sp>
        <p:nvSpPr>
          <p:cNvPr name="Freeform 10" id="10"/>
          <p:cNvSpPr/>
          <p:nvPr/>
        </p:nvSpPr>
        <p:spPr>
          <a:xfrm flipH="false" flipV="false" rot="0">
            <a:off x="1028700" y="8735449"/>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7"/>
            <a:stretch>
              <a:fillRect l="0" t="0" r="0" b="0"/>
            </a:stretch>
          </a:blipFill>
        </p:spPr>
      </p:sp>
      <p:sp>
        <p:nvSpPr>
          <p:cNvPr name="Freeform 11" id="11"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2" id="12"/>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3" id="13"/>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4" id="14"/>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5" id="15"/>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393633" y="8615425"/>
            <a:ext cx="1519600" cy="3343151"/>
          </a:xfrm>
          <a:custGeom>
            <a:avLst/>
            <a:gdLst/>
            <a:ahLst/>
            <a:cxnLst/>
            <a:rect r="r" b="b" t="t" l="l"/>
            <a:pathLst>
              <a:path h="3343151" w="1519600">
                <a:moveTo>
                  <a:pt x="0" y="0"/>
                </a:moveTo>
                <a:lnTo>
                  <a:pt x="1519600" y="0"/>
                </a:lnTo>
                <a:lnTo>
                  <a:pt x="1519600" y="3343150"/>
                </a:lnTo>
                <a:lnTo>
                  <a:pt x="0" y="3343150"/>
                </a:lnTo>
                <a:lnTo>
                  <a:pt x="0" y="0"/>
                </a:lnTo>
                <a:close/>
              </a:path>
            </a:pathLst>
          </a:custGeom>
          <a:blipFill>
            <a:blip r:embed="rId3"/>
            <a:stretch>
              <a:fillRect l="0" t="0" r="0" b="0"/>
            </a:stretch>
          </a:blipFill>
        </p:spPr>
      </p:sp>
      <p:sp>
        <p:nvSpPr>
          <p:cNvPr name="Freeform 3" id="3"/>
          <p:cNvSpPr/>
          <p:nvPr/>
        </p:nvSpPr>
        <p:spPr>
          <a:xfrm flipH="false" flipV="false" rot="899999">
            <a:off x="12494990" y="7271868"/>
            <a:ext cx="4803200" cy="4978147"/>
          </a:xfrm>
          <a:custGeom>
            <a:avLst/>
            <a:gdLst/>
            <a:ahLst/>
            <a:cxnLst/>
            <a:rect r="r" b="b" t="t" l="l"/>
            <a:pathLst>
              <a:path h="4978147" w="4803200">
                <a:moveTo>
                  <a:pt x="0" y="0"/>
                </a:moveTo>
                <a:lnTo>
                  <a:pt x="4803200" y="0"/>
                </a:lnTo>
                <a:lnTo>
                  <a:pt x="4803200" y="4978148"/>
                </a:lnTo>
                <a:lnTo>
                  <a:pt x="0" y="4978148"/>
                </a:lnTo>
                <a:lnTo>
                  <a:pt x="0" y="0"/>
                </a:lnTo>
                <a:close/>
              </a:path>
            </a:pathLst>
          </a:custGeom>
          <a:blipFill>
            <a:blip r:embed="rId4"/>
            <a:stretch>
              <a:fillRect l="0" t="0" r="0" b="0"/>
            </a:stretch>
          </a:blipFill>
        </p:spPr>
      </p:sp>
      <p:sp>
        <p:nvSpPr>
          <p:cNvPr name="Freeform 4" id="4"/>
          <p:cNvSpPr/>
          <p:nvPr/>
        </p:nvSpPr>
        <p:spPr>
          <a:xfrm flipH="false" flipV="false" rot="0">
            <a:off x="-4157317" y="5734977"/>
            <a:ext cx="6959002" cy="6959002"/>
          </a:xfrm>
          <a:custGeom>
            <a:avLst/>
            <a:gdLst/>
            <a:ahLst/>
            <a:cxnLst/>
            <a:rect r="r" b="b" t="t" l="l"/>
            <a:pathLst>
              <a:path h="6959002" w="6959002">
                <a:moveTo>
                  <a:pt x="0" y="0"/>
                </a:moveTo>
                <a:lnTo>
                  <a:pt x="6959003" y="0"/>
                </a:lnTo>
                <a:lnTo>
                  <a:pt x="6959003" y="6959002"/>
                </a:lnTo>
                <a:lnTo>
                  <a:pt x="0" y="6959002"/>
                </a:lnTo>
                <a:lnTo>
                  <a:pt x="0" y="0"/>
                </a:lnTo>
                <a:close/>
              </a:path>
            </a:pathLst>
          </a:custGeom>
          <a:blipFill>
            <a:blip r:embed="rId5"/>
            <a:stretch>
              <a:fillRect l="0" t="0" r="0" b="0"/>
            </a:stretch>
          </a:blipFill>
        </p:spPr>
      </p:sp>
      <p:sp>
        <p:nvSpPr>
          <p:cNvPr name="Freeform 5" id="5"/>
          <p:cNvSpPr/>
          <p:nvPr/>
        </p:nvSpPr>
        <p:spPr>
          <a:xfrm flipH="false" flipV="false" rot="0">
            <a:off x="17342236" y="384006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6" id="6"/>
          <p:cNvSpPr/>
          <p:nvPr/>
        </p:nvSpPr>
        <p:spPr>
          <a:xfrm flipH="false" flipV="false" rot="0">
            <a:off x="2041886" y="-2350214"/>
            <a:ext cx="1519600" cy="3343150"/>
          </a:xfrm>
          <a:custGeom>
            <a:avLst/>
            <a:gdLst/>
            <a:ahLst/>
            <a:cxnLst/>
            <a:rect r="r" b="b" t="t" l="l"/>
            <a:pathLst>
              <a:path h="3343150"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TextBox 7" id="7"/>
          <p:cNvSpPr txBox="true"/>
          <p:nvPr/>
        </p:nvSpPr>
        <p:spPr>
          <a:xfrm rot="0">
            <a:off x="3796802" y="4315749"/>
            <a:ext cx="9331862" cy="1419228"/>
          </a:xfrm>
          <a:prstGeom prst="rect">
            <a:avLst/>
          </a:prstGeom>
        </p:spPr>
        <p:txBody>
          <a:bodyPr anchor="t" rtlCol="false" tIns="0" lIns="0" bIns="0" rIns="0">
            <a:spAutoFit/>
          </a:bodyPr>
          <a:lstStyle/>
          <a:p>
            <a:pPr algn="ctr">
              <a:lnSpc>
                <a:spcPts val="10800"/>
              </a:lnSpc>
            </a:pPr>
            <a:r>
              <a:rPr lang="en-US" sz="10000" spc="-200">
                <a:solidFill>
                  <a:srgbClr val="FFFFFF"/>
                </a:solidFill>
                <a:latin typeface="Arsenal"/>
              </a:rPr>
              <a:t>Q&amp;A SESSION:</a:t>
            </a:r>
          </a:p>
        </p:txBody>
      </p:sp>
      <p:sp>
        <p:nvSpPr>
          <p:cNvPr name="Freeform 8" id="8"/>
          <p:cNvSpPr/>
          <p:nvPr/>
        </p:nvSpPr>
        <p:spPr>
          <a:xfrm flipH="false" flipV="false" rot="0">
            <a:off x="10432213" y="1501043"/>
            <a:ext cx="1763200" cy="1709100"/>
          </a:xfrm>
          <a:custGeom>
            <a:avLst/>
            <a:gdLst/>
            <a:ahLst/>
            <a:cxnLst/>
            <a:rect r="r" b="b" t="t" l="l"/>
            <a:pathLst>
              <a:path h="1709100" w="1763200">
                <a:moveTo>
                  <a:pt x="0" y="0"/>
                </a:moveTo>
                <a:lnTo>
                  <a:pt x="1763201" y="0"/>
                </a:lnTo>
                <a:lnTo>
                  <a:pt x="1763201" y="1709099"/>
                </a:lnTo>
                <a:lnTo>
                  <a:pt x="0" y="1709099"/>
                </a:lnTo>
                <a:lnTo>
                  <a:pt x="0" y="0"/>
                </a:lnTo>
                <a:close/>
              </a:path>
            </a:pathLst>
          </a:custGeom>
          <a:blipFill>
            <a:blip r:embed="rId6"/>
            <a:stretch>
              <a:fillRect l="0" t="-1" r="0" b="-1"/>
            </a:stretch>
          </a:blipFill>
        </p:spPr>
      </p:sp>
      <p:sp>
        <p:nvSpPr>
          <p:cNvPr name="Freeform 9" id="9"/>
          <p:cNvSpPr/>
          <p:nvPr/>
        </p:nvSpPr>
        <p:spPr>
          <a:xfrm flipH="false" flipV="false" rot="0">
            <a:off x="1062604" y="2463946"/>
            <a:ext cx="1198400" cy="1026199"/>
          </a:xfrm>
          <a:custGeom>
            <a:avLst/>
            <a:gdLst/>
            <a:ahLst/>
            <a:cxnLst/>
            <a:rect r="r" b="b" t="t" l="l"/>
            <a:pathLst>
              <a:path h="1026199" w="1198400">
                <a:moveTo>
                  <a:pt x="0" y="0"/>
                </a:moveTo>
                <a:lnTo>
                  <a:pt x="1198400" y="0"/>
                </a:lnTo>
                <a:lnTo>
                  <a:pt x="1198400" y="1026200"/>
                </a:lnTo>
                <a:lnTo>
                  <a:pt x="0" y="1026200"/>
                </a:lnTo>
                <a:lnTo>
                  <a:pt x="0" y="0"/>
                </a:lnTo>
                <a:close/>
              </a:path>
            </a:pathLst>
          </a:custGeom>
          <a:blipFill>
            <a:blip r:embed="rId7"/>
            <a:stretch>
              <a:fillRect l="0" t="0" r="0" b="0"/>
            </a:stretch>
          </a:blipFill>
        </p:spPr>
      </p:sp>
      <p:sp>
        <p:nvSpPr>
          <p:cNvPr name="Freeform 10" id="10"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1" id="11"/>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2" id="12"/>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3" id="13"/>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4" id="14"/>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000838" y="8346525"/>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899999">
            <a:off x="12494990" y="7797926"/>
            <a:ext cx="4803200" cy="4978147"/>
          </a:xfrm>
          <a:custGeom>
            <a:avLst/>
            <a:gdLst/>
            <a:ahLst/>
            <a:cxnLst/>
            <a:rect r="r" b="b" t="t" l="l"/>
            <a:pathLst>
              <a:path h="4978147" w="4803200">
                <a:moveTo>
                  <a:pt x="0" y="0"/>
                </a:moveTo>
                <a:lnTo>
                  <a:pt x="4803200" y="0"/>
                </a:lnTo>
                <a:lnTo>
                  <a:pt x="4803200" y="4978148"/>
                </a:lnTo>
                <a:lnTo>
                  <a:pt x="0" y="4978148"/>
                </a:lnTo>
                <a:lnTo>
                  <a:pt x="0" y="0"/>
                </a:lnTo>
                <a:close/>
              </a:path>
            </a:pathLst>
          </a:custGeom>
          <a:blipFill>
            <a:blip r:embed="rId4"/>
            <a:stretch>
              <a:fillRect l="0" t="0" r="0" b="0"/>
            </a:stretch>
          </a:blipFill>
        </p:spPr>
      </p:sp>
      <p:sp>
        <p:nvSpPr>
          <p:cNvPr name="Freeform 4" id="4"/>
          <p:cNvSpPr/>
          <p:nvPr/>
        </p:nvSpPr>
        <p:spPr>
          <a:xfrm flipH="false" flipV="false" rot="0">
            <a:off x="-3753987" y="5828486"/>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Freeform 5" id="5"/>
          <p:cNvSpPr/>
          <p:nvPr/>
        </p:nvSpPr>
        <p:spPr>
          <a:xfrm flipH="false" flipV="false" rot="0">
            <a:off x="17342236" y="384006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6" id="6"/>
          <p:cNvSpPr/>
          <p:nvPr/>
        </p:nvSpPr>
        <p:spPr>
          <a:xfrm flipH="false" flipV="false" rot="0">
            <a:off x="2041886" y="-2350214"/>
            <a:ext cx="1519600" cy="3343150"/>
          </a:xfrm>
          <a:custGeom>
            <a:avLst/>
            <a:gdLst/>
            <a:ahLst/>
            <a:cxnLst/>
            <a:rect r="r" b="b" t="t" l="l"/>
            <a:pathLst>
              <a:path h="3343150"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TextBox 7" id="7"/>
          <p:cNvSpPr txBox="true"/>
          <p:nvPr/>
        </p:nvSpPr>
        <p:spPr>
          <a:xfrm rot="0">
            <a:off x="3796802" y="4315749"/>
            <a:ext cx="9331862" cy="1419228"/>
          </a:xfrm>
          <a:prstGeom prst="rect">
            <a:avLst/>
          </a:prstGeom>
        </p:spPr>
        <p:txBody>
          <a:bodyPr anchor="t" rtlCol="false" tIns="0" lIns="0" bIns="0" rIns="0">
            <a:spAutoFit/>
          </a:bodyPr>
          <a:lstStyle/>
          <a:p>
            <a:pPr algn="ctr">
              <a:lnSpc>
                <a:spcPts val="10800"/>
              </a:lnSpc>
            </a:pPr>
            <a:r>
              <a:rPr lang="en-US" sz="10000" spc="-200">
                <a:solidFill>
                  <a:srgbClr val="FFFFFF"/>
                </a:solidFill>
                <a:latin typeface="Arsenal"/>
              </a:rPr>
              <a:t>THANK YOU</a:t>
            </a:r>
          </a:p>
        </p:txBody>
      </p:sp>
      <p:sp>
        <p:nvSpPr>
          <p:cNvPr name="Freeform 8" id="8"/>
          <p:cNvSpPr/>
          <p:nvPr/>
        </p:nvSpPr>
        <p:spPr>
          <a:xfrm flipH="false" flipV="false" rot="0">
            <a:off x="10432213" y="1501043"/>
            <a:ext cx="1763200" cy="1709100"/>
          </a:xfrm>
          <a:custGeom>
            <a:avLst/>
            <a:gdLst/>
            <a:ahLst/>
            <a:cxnLst/>
            <a:rect r="r" b="b" t="t" l="l"/>
            <a:pathLst>
              <a:path h="1709100" w="1763200">
                <a:moveTo>
                  <a:pt x="0" y="0"/>
                </a:moveTo>
                <a:lnTo>
                  <a:pt x="1763201" y="0"/>
                </a:lnTo>
                <a:lnTo>
                  <a:pt x="1763201" y="1709099"/>
                </a:lnTo>
                <a:lnTo>
                  <a:pt x="0" y="1709099"/>
                </a:lnTo>
                <a:lnTo>
                  <a:pt x="0" y="0"/>
                </a:lnTo>
                <a:close/>
              </a:path>
            </a:pathLst>
          </a:custGeom>
          <a:blipFill>
            <a:blip r:embed="rId6"/>
            <a:stretch>
              <a:fillRect l="0" t="-1" r="0" b="-1"/>
            </a:stretch>
          </a:blipFill>
        </p:spPr>
      </p:sp>
      <p:sp>
        <p:nvSpPr>
          <p:cNvPr name="Freeform 9" id="9"/>
          <p:cNvSpPr/>
          <p:nvPr/>
        </p:nvSpPr>
        <p:spPr>
          <a:xfrm flipH="false" flipV="false" rot="0">
            <a:off x="1062604" y="2463946"/>
            <a:ext cx="1198400" cy="1026199"/>
          </a:xfrm>
          <a:custGeom>
            <a:avLst/>
            <a:gdLst/>
            <a:ahLst/>
            <a:cxnLst/>
            <a:rect r="r" b="b" t="t" l="l"/>
            <a:pathLst>
              <a:path h="1026199" w="1198400">
                <a:moveTo>
                  <a:pt x="0" y="0"/>
                </a:moveTo>
                <a:lnTo>
                  <a:pt x="1198400" y="0"/>
                </a:lnTo>
                <a:lnTo>
                  <a:pt x="1198400" y="1026200"/>
                </a:lnTo>
                <a:lnTo>
                  <a:pt x="0" y="1026200"/>
                </a:lnTo>
                <a:lnTo>
                  <a:pt x="0" y="0"/>
                </a:lnTo>
                <a:close/>
              </a:path>
            </a:pathLst>
          </a:custGeom>
          <a:blipFill>
            <a:blip r:embed="rId7"/>
            <a:stretch>
              <a:fillRect l="0" t="0" r="0" b="0"/>
            </a:stretch>
          </a:blipFill>
        </p:spPr>
      </p:sp>
      <p:sp>
        <p:nvSpPr>
          <p:cNvPr name="Freeform 10" id="10"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1" id="11"/>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2" id="12"/>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3" id="13"/>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4" id="14"/>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349079" y="-2569740"/>
            <a:ext cx="1519601" cy="3481813"/>
          </a:xfrm>
          <a:custGeom>
            <a:avLst/>
            <a:gdLst/>
            <a:ahLst/>
            <a:cxnLst/>
            <a:rect r="r" b="b" t="t" l="l"/>
            <a:pathLst>
              <a:path h="3481813" w="1519601">
                <a:moveTo>
                  <a:pt x="0" y="0"/>
                </a:moveTo>
                <a:lnTo>
                  <a:pt x="1519600" y="0"/>
                </a:lnTo>
                <a:lnTo>
                  <a:pt x="1519600" y="3481814"/>
                </a:lnTo>
                <a:lnTo>
                  <a:pt x="0" y="3481814"/>
                </a:lnTo>
                <a:lnTo>
                  <a:pt x="0" y="0"/>
                </a:lnTo>
                <a:close/>
              </a:path>
            </a:pathLst>
          </a:custGeom>
          <a:blipFill>
            <a:blip r:embed="rId3"/>
            <a:stretch>
              <a:fillRect l="-2074" t="0" r="-2074"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TextBox 4" id="4"/>
          <p:cNvSpPr txBox="true"/>
          <p:nvPr/>
        </p:nvSpPr>
        <p:spPr>
          <a:xfrm rot="0">
            <a:off x="1561900" y="1779551"/>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PROBLEM STATEMENT</a:t>
            </a:r>
          </a:p>
        </p:txBody>
      </p:sp>
      <p:sp>
        <p:nvSpPr>
          <p:cNvPr name="Freeform 5" id="5"/>
          <p:cNvSpPr/>
          <p:nvPr/>
        </p:nvSpPr>
        <p:spPr>
          <a:xfrm flipH="false" flipV="false" rot="0">
            <a:off x="16587300" y="8000800"/>
            <a:ext cx="1198400" cy="1026200"/>
          </a:xfrm>
          <a:custGeom>
            <a:avLst/>
            <a:gdLst/>
            <a:ahLst/>
            <a:cxnLst/>
            <a:rect r="r" b="b" t="t" l="l"/>
            <a:pathLst>
              <a:path h="1026200" w="1198400">
                <a:moveTo>
                  <a:pt x="0" y="0"/>
                </a:moveTo>
                <a:lnTo>
                  <a:pt x="1198400" y="0"/>
                </a:lnTo>
                <a:lnTo>
                  <a:pt x="1198400" y="1026200"/>
                </a:lnTo>
                <a:lnTo>
                  <a:pt x="0" y="1026200"/>
                </a:lnTo>
                <a:lnTo>
                  <a:pt x="0" y="0"/>
                </a:lnTo>
                <a:close/>
              </a:path>
            </a:pathLst>
          </a:custGeom>
          <a:blipFill>
            <a:blip r:embed="rId4"/>
            <a:stretch>
              <a:fillRect l="0" t="0" r="0" b="0"/>
            </a:stretch>
          </a:blipFill>
        </p:spPr>
      </p:sp>
      <p:sp>
        <p:nvSpPr>
          <p:cNvPr name="TextBox 6" id="6"/>
          <p:cNvSpPr txBox="true"/>
          <p:nvPr/>
        </p:nvSpPr>
        <p:spPr>
          <a:xfrm rot="0">
            <a:off x="2154048" y="3430309"/>
            <a:ext cx="14602514" cy="3267075"/>
          </a:xfrm>
          <a:prstGeom prst="rect">
            <a:avLst/>
          </a:prstGeom>
        </p:spPr>
        <p:txBody>
          <a:bodyPr anchor="t" rtlCol="false" tIns="0" lIns="0" bIns="0" rIns="0">
            <a:spAutoFit/>
          </a:bodyPr>
          <a:lstStyle/>
          <a:p>
            <a:pPr algn="l">
              <a:lnSpc>
                <a:spcPts val="4343"/>
              </a:lnSpc>
            </a:pPr>
          </a:p>
          <a:p>
            <a:pPr algn="l">
              <a:lnSpc>
                <a:spcPts val="4343"/>
              </a:lnSpc>
            </a:pPr>
            <a:r>
              <a:rPr lang="en-US" sz="3619">
                <a:solidFill>
                  <a:srgbClr val="FFFFFF"/>
                </a:solidFill>
                <a:latin typeface="Radley"/>
              </a:rPr>
              <a:t>Revolutionize traditional traffic management with an advanced system integrating deep learning object detection and real-time analysis. The project addresses the pressing need for efficient traffic management systems capable of mitigating congestion and ensuring smoother commuting experiences.</a:t>
            </a:r>
          </a:p>
        </p:txBody>
      </p:sp>
      <p:sp>
        <p:nvSpPr>
          <p:cNvPr name="Freeform 7" id="7"/>
          <p:cNvSpPr/>
          <p:nvPr/>
        </p:nvSpPr>
        <p:spPr>
          <a:xfrm flipH="false" flipV="false" rot="0">
            <a:off x="1753996" y="8848166"/>
            <a:ext cx="2229366" cy="2271738"/>
          </a:xfrm>
          <a:custGeom>
            <a:avLst/>
            <a:gdLst/>
            <a:ahLst/>
            <a:cxnLst/>
            <a:rect r="r" b="b" t="t" l="l"/>
            <a:pathLst>
              <a:path h="2271738" w="2229366">
                <a:moveTo>
                  <a:pt x="0" y="0"/>
                </a:moveTo>
                <a:lnTo>
                  <a:pt x="2229366" y="0"/>
                </a:lnTo>
                <a:lnTo>
                  <a:pt x="2229366" y="2271738"/>
                </a:lnTo>
                <a:lnTo>
                  <a:pt x="0" y="2271738"/>
                </a:lnTo>
                <a:lnTo>
                  <a:pt x="0" y="0"/>
                </a:lnTo>
                <a:close/>
              </a:path>
            </a:pathLst>
          </a:custGeom>
          <a:blipFill>
            <a:blip r:embed="rId5"/>
            <a:stretch>
              <a:fillRect l="-2561" t="0" r="-2561" b="0"/>
            </a:stretch>
          </a:blipFill>
        </p:spPr>
      </p:sp>
      <p:sp>
        <p:nvSpPr>
          <p:cNvPr name="Freeform 8" id="8"/>
          <p:cNvSpPr/>
          <p:nvPr/>
        </p:nvSpPr>
        <p:spPr>
          <a:xfrm flipH="false" flipV="false" rot="5537263">
            <a:off x="12211728" y="8334151"/>
            <a:ext cx="2011550" cy="2532366"/>
          </a:xfrm>
          <a:custGeom>
            <a:avLst/>
            <a:gdLst/>
            <a:ahLst/>
            <a:cxnLst/>
            <a:rect r="r" b="b" t="t" l="l"/>
            <a:pathLst>
              <a:path h="2532366" w="2011550">
                <a:moveTo>
                  <a:pt x="0" y="0"/>
                </a:moveTo>
                <a:lnTo>
                  <a:pt x="2011550" y="0"/>
                </a:lnTo>
                <a:lnTo>
                  <a:pt x="2011550" y="2532367"/>
                </a:lnTo>
                <a:lnTo>
                  <a:pt x="0" y="2532367"/>
                </a:lnTo>
                <a:lnTo>
                  <a:pt x="0" y="0"/>
                </a:lnTo>
                <a:close/>
              </a:path>
            </a:pathLst>
          </a:custGeom>
          <a:blipFill>
            <a:blip r:embed="rId4"/>
            <a:stretch>
              <a:fillRect l="-23508" t="0" r="-23508" b="0"/>
            </a:stretch>
          </a:blipFill>
        </p:spPr>
      </p:sp>
      <p:sp>
        <p:nvSpPr>
          <p:cNvPr name="Freeform 9" id="9"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6"/>
            <a:stretch>
              <a:fillRect l="0" t="0" r="0" b="0"/>
            </a:stretch>
          </a:blipFill>
        </p:spPr>
      </p:sp>
      <p:sp>
        <p:nvSpPr>
          <p:cNvPr name="Freeform 10" id="10"/>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7"/>
            <a:stretch>
              <a:fillRect l="0" t="0" r="0" b="0"/>
            </a:stretch>
          </a:blipFill>
        </p:spPr>
      </p:sp>
      <p:sp>
        <p:nvSpPr>
          <p:cNvPr name="Freeform 11" id="11"/>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8"/>
            <a:stretch>
              <a:fillRect l="0" t="0" r="0" b="0"/>
            </a:stretch>
          </a:blipFill>
        </p:spPr>
      </p:sp>
      <p:sp>
        <p:nvSpPr>
          <p:cNvPr name="AutoShape 12" id="12"/>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3" id="13"/>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528041" y="-2111181"/>
            <a:ext cx="1519601" cy="3481813"/>
          </a:xfrm>
          <a:custGeom>
            <a:avLst/>
            <a:gdLst/>
            <a:ahLst/>
            <a:cxnLst/>
            <a:rect r="r" b="b" t="t" l="l"/>
            <a:pathLst>
              <a:path h="3481813" w="1519601">
                <a:moveTo>
                  <a:pt x="0" y="0"/>
                </a:moveTo>
                <a:lnTo>
                  <a:pt x="1519600" y="0"/>
                </a:lnTo>
                <a:lnTo>
                  <a:pt x="1519600" y="3481814"/>
                </a:lnTo>
                <a:lnTo>
                  <a:pt x="0" y="3481814"/>
                </a:lnTo>
                <a:lnTo>
                  <a:pt x="0" y="0"/>
                </a:lnTo>
                <a:close/>
              </a:path>
            </a:pathLst>
          </a:custGeom>
          <a:blipFill>
            <a:blip r:embed="rId2"/>
            <a:stretch>
              <a:fillRect l="-2074" t="0" r="-2074"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2"/>
            <a:stretch>
              <a:fillRect l="0" t="0" r="0" b="0"/>
            </a:stretch>
          </a:blipFill>
        </p:spPr>
      </p:sp>
      <p:sp>
        <p:nvSpPr>
          <p:cNvPr name="TextBox 4" id="4"/>
          <p:cNvSpPr txBox="true"/>
          <p:nvPr/>
        </p:nvSpPr>
        <p:spPr>
          <a:xfrm rot="0">
            <a:off x="1753997" y="1465883"/>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WHY THIS PROJECT ?</a:t>
            </a:r>
          </a:p>
        </p:txBody>
      </p:sp>
      <p:sp>
        <p:nvSpPr>
          <p:cNvPr name="Freeform 5" id="5"/>
          <p:cNvSpPr/>
          <p:nvPr/>
        </p:nvSpPr>
        <p:spPr>
          <a:xfrm flipH="false" flipV="false" rot="0">
            <a:off x="16587300" y="8000800"/>
            <a:ext cx="1198400" cy="1026200"/>
          </a:xfrm>
          <a:custGeom>
            <a:avLst/>
            <a:gdLst/>
            <a:ahLst/>
            <a:cxnLst/>
            <a:rect r="r" b="b" t="t" l="l"/>
            <a:pathLst>
              <a:path h="1026200" w="1198400">
                <a:moveTo>
                  <a:pt x="0" y="0"/>
                </a:moveTo>
                <a:lnTo>
                  <a:pt x="1198400" y="0"/>
                </a:lnTo>
                <a:lnTo>
                  <a:pt x="1198400" y="1026200"/>
                </a:lnTo>
                <a:lnTo>
                  <a:pt x="0" y="1026200"/>
                </a:lnTo>
                <a:lnTo>
                  <a:pt x="0" y="0"/>
                </a:lnTo>
                <a:close/>
              </a:path>
            </a:pathLst>
          </a:custGeom>
          <a:blipFill>
            <a:blip r:embed="rId3"/>
            <a:stretch>
              <a:fillRect l="0" t="0" r="0" b="0"/>
            </a:stretch>
          </a:blipFill>
        </p:spPr>
      </p:sp>
      <p:sp>
        <p:nvSpPr>
          <p:cNvPr name="TextBox 6" id="6"/>
          <p:cNvSpPr txBox="true"/>
          <p:nvPr/>
        </p:nvSpPr>
        <p:spPr>
          <a:xfrm rot="0">
            <a:off x="2868679" y="3254172"/>
            <a:ext cx="14602514" cy="6149340"/>
          </a:xfrm>
          <a:prstGeom prst="rect">
            <a:avLst/>
          </a:prstGeom>
        </p:spPr>
        <p:txBody>
          <a:bodyPr anchor="t" rtlCol="false" tIns="0" lIns="0" bIns="0" rIns="0">
            <a:spAutoFit/>
          </a:bodyPr>
          <a:lstStyle/>
          <a:p>
            <a:pPr algn="just">
              <a:lnSpc>
                <a:spcPts val="5400"/>
              </a:lnSpc>
            </a:pPr>
            <a:r>
              <a:rPr lang="en-US" sz="3600">
                <a:solidFill>
                  <a:srgbClr val="FFFFFF"/>
                </a:solidFill>
                <a:latin typeface="Radley"/>
              </a:rPr>
              <a:t>Addr</a:t>
            </a:r>
            <a:r>
              <a:rPr lang="en-US" sz="3600">
                <a:solidFill>
                  <a:srgbClr val="FFFFFF"/>
                </a:solidFill>
                <a:latin typeface="Radley"/>
              </a:rPr>
              <a:t>essing urbanization challenges by optimizing traffic flow with dynamic solutions.</a:t>
            </a:r>
          </a:p>
          <a:p>
            <a:pPr algn="just">
              <a:lnSpc>
                <a:spcPts val="5400"/>
              </a:lnSpc>
            </a:pPr>
            <a:r>
              <a:rPr lang="en-US" sz="3600">
                <a:solidFill>
                  <a:srgbClr val="FFFFFF"/>
                </a:solidFill>
                <a:latin typeface="Radley"/>
              </a:rPr>
              <a:t>Introducing adaptive traffic management systems to minimize inefficiencies.</a:t>
            </a:r>
          </a:p>
          <a:p>
            <a:pPr algn="just">
              <a:lnSpc>
                <a:spcPts val="5400"/>
              </a:lnSpc>
            </a:pPr>
            <a:r>
              <a:rPr lang="en-US" sz="3600">
                <a:solidFill>
                  <a:srgbClr val="FFFFFF"/>
                </a:solidFill>
                <a:latin typeface="Radley"/>
              </a:rPr>
              <a:t>Improving resource efficiency by replacing static approaches with dynamic ones.</a:t>
            </a:r>
          </a:p>
          <a:p>
            <a:pPr algn="just">
              <a:lnSpc>
                <a:spcPts val="5400"/>
              </a:lnSpc>
            </a:pPr>
            <a:r>
              <a:rPr lang="en-US" sz="3600">
                <a:solidFill>
                  <a:srgbClr val="FFFFFF"/>
                </a:solidFill>
                <a:latin typeface="Radley"/>
              </a:rPr>
              <a:t>Making a global impact on efficient traffic management through advanced technologies.</a:t>
            </a:r>
          </a:p>
          <a:p>
            <a:pPr algn="just">
              <a:lnSpc>
                <a:spcPts val="5400"/>
              </a:lnSpc>
            </a:pPr>
          </a:p>
        </p:txBody>
      </p:sp>
      <p:sp>
        <p:nvSpPr>
          <p:cNvPr name="Freeform 7" id="7"/>
          <p:cNvSpPr/>
          <p:nvPr/>
        </p:nvSpPr>
        <p:spPr>
          <a:xfrm flipH="false" flipV="false" rot="0">
            <a:off x="1753996" y="8848166"/>
            <a:ext cx="2229366" cy="2271738"/>
          </a:xfrm>
          <a:custGeom>
            <a:avLst/>
            <a:gdLst/>
            <a:ahLst/>
            <a:cxnLst/>
            <a:rect r="r" b="b" t="t" l="l"/>
            <a:pathLst>
              <a:path h="2271738" w="2229366">
                <a:moveTo>
                  <a:pt x="0" y="0"/>
                </a:moveTo>
                <a:lnTo>
                  <a:pt x="2229366" y="0"/>
                </a:lnTo>
                <a:lnTo>
                  <a:pt x="2229366" y="2271738"/>
                </a:lnTo>
                <a:lnTo>
                  <a:pt x="0" y="2271738"/>
                </a:lnTo>
                <a:lnTo>
                  <a:pt x="0" y="0"/>
                </a:lnTo>
                <a:close/>
              </a:path>
            </a:pathLst>
          </a:custGeom>
          <a:blipFill>
            <a:blip r:embed="rId4"/>
            <a:stretch>
              <a:fillRect l="-2561" t="0" r="-2561" b="0"/>
            </a:stretch>
          </a:blipFill>
        </p:spPr>
      </p:sp>
      <p:sp>
        <p:nvSpPr>
          <p:cNvPr name="Freeform 8" id="8"/>
          <p:cNvSpPr/>
          <p:nvPr/>
        </p:nvSpPr>
        <p:spPr>
          <a:xfrm flipH="false" flipV="false" rot="5537263">
            <a:off x="12211728" y="8334151"/>
            <a:ext cx="2011550" cy="2532366"/>
          </a:xfrm>
          <a:custGeom>
            <a:avLst/>
            <a:gdLst/>
            <a:ahLst/>
            <a:cxnLst/>
            <a:rect r="r" b="b" t="t" l="l"/>
            <a:pathLst>
              <a:path h="2532366" w="2011550">
                <a:moveTo>
                  <a:pt x="0" y="0"/>
                </a:moveTo>
                <a:lnTo>
                  <a:pt x="2011550" y="0"/>
                </a:lnTo>
                <a:lnTo>
                  <a:pt x="2011550" y="2532367"/>
                </a:lnTo>
                <a:lnTo>
                  <a:pt x="0" y="2532367"/>
                </a:lnTo>
                <a:lnTo>
                  <a:pt x="0" y="0"/>
                </a:lnTo>
                <a:close/>
              </a:path>
            </a:pathLst>
          </a:custGeom>
          <a:blipFill>
            <a:blip r:embed="rId3"/>
            <a:stretch>
              <a:fillRect l="-23508" t="0" r="-23508" b="0"/>
            </a:stretch>
          </a:blipFill>
        </p:spPr>
      </p:sp>
      <p:sp>
        <p:nvSpPr>
          <p:cNvPr name="Freeform 9" id="9"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10" id="10"/>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11" id="11"/>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12" id="12"/>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3" id="13"/>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14" id="14"/>
          <p:cNvSpPr/>
          <p:nvPr/>
        </p:nvSpPr>
        <p:spPr>
          <a:xfrm flipH="false" flipV="false" rot="5400000">
            <a:off x="1943127" y="3407331"/>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400000">
            <a:off x="1943127" y="4737339"/>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1943127" y="6186800"/>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5400000">
            <a:off x="1943127" y="7466779"/>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934202" y="-449104"/>
            <a:ext cx="1763200" cy="1709100"/>
          </a:xfrm>
          <a:custGeom>
            <a:avLst/>
            <a:gdLst/>
            <a:ahLst/>
            <a:cxnLst/>
            <a:rect r="r" b="b" t="t" l="l"/>
            <a:pathLst>
              <a:path h="1709100" w="1763200">
                <a:moveTo>
                  <a:pt x="0" y="0"/>
                </a:moveTo>
                <a:lnTo>
                  <a:pt x="1763200" y="0"/>
                </a:lnTo>
                <a:lnTo>
                  <a:pt x="1763200" y="1709099"/>
                </a:lnTo>
                <a:lnTo>
                  <a:pt x="0" y="1709099"/>
                </a:lnTo>
                <a:lnTo>
                  <a:pt x="0" y="0"/>
                </a:lnTo>
                <a:close/>
              </a:path>
            </a:pathLst>
          </a:custGeom>
          <a:blipFill>
            <a:blip r:embed="rId3"/>
            <a:stretch>
              <a:fillRect l="0" t="-1" r="0" b="-1"/>
            </a:stretch>
          </a:blipFill>
        </p:spPr>
      </p:sp>
      <p:sp>
        <p:nvSpPr>
          <p:cNvPr name="TextBox 3" id="3"/>
          <p:cNvSpPr txBox="true"/>
          <p:nvPr/>
        </p:nvSpPr>
        <p:spPr>
          <a:xfrm rot="0">
            <a:off x="791766" y="1550233"/>
            <a:ext cx="13576525" cy="995553"/>
          </a:xfrm>
          <a:prstGeom prst="rect">
            <a:avLst/>
          </a:prstGeom>
        </p:spPr>
        <p:txBody>
          <a:bodyPr anchor="t" rtlCol="false" tIns="0" lIns="0" bIns="0" rIns="0">
            <a:spAutoFit/>
          </a:bodyPr>
          <a:lstStyle/>
          <a:p>
            <a:pPr algn="l">
              <a:lnSpc>
                <a:spcPts val="7776"/>
              </a:lnSpc>
            </a:pPr>
            <a:r>
              <a:rPr lang="en-US" sz="7200" spc="-144">
                <a:solidFill>
                  <a:srgbClr val="FFFFFF"/>
                </a:solidFill>
                <a:latin typeface="Arsenal"/>
              </a:rPr>
              <a:t>PROJECT OVERVIEW - INTRODUCTION</a:t>
            </a:r>
          </a:p>
        </p:txBody>
      </p:sp>
      <p:sp>
        <p:nvSpPr>
          <p:cNvPr name="Freeform 4" id="4"/>
          <p:cNvSpPr/>
          <p:nvPr/>
        </p:nvSpPr>
        <p:spPr>
          <a:xfrm flipH="false" flipV="false" rot="0">
            <a:off x="11697400" y="4425801"/>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4"/>
            <a:stretch>
              <a:fillRect l="0" t="0" r="0" b="0"/>
            </a:stretch>
          </a:blipFill>
        </p:spPr>
      </p:sp>
      <p:sp>
        <p:nvSpPr>
          <p:cNvPr name="Freeform 5" id="5"/>
          <p:cNvSpPr/>
          <p:nvPr/>
        </p:nvSpPr>
        <p:spPr>
          <a:xfrm flipH="false" flipV="false" rot="0">
            <a:off x="9452926" y="5074450"/>
            <a:ext cx="1198400" cy="1026200"/>
          </a:xfrm>
          <a:custGeom>
            <a:avLst/>
            <a:gdLst/>
            <a:ahLst/>
            <a:cxnLst/>
            <a:rect r="r" b="b" t="t" l="l"/>
            <a:pathLst>
              <a:path h="1026200" w="1198400">
                <a:moveTo>
                  <a:pt x="0" y="0"/>
                </a:moveTo>
                <a:lnTo>
                  <a:pt x="1198400" y="0"/>
                </a:lnTo>
                <a:lnTo>
                  <a:pt x="1198400" y="1026200"/>
                </a:lnTo>
                <a:lnTo>
                  <a:pt x="0" y="1026200"/>
                </a:lnTo>
                <a:lnTo>
                  <a:pt x="0" y="0"/>
                </a:lnTo>
                <a:close/>
              </a:path>
            </a:pathLst>
          </a:custGeom>
          <a:blipFill>
            <a:blip r:embed="rId5"/>
            <a:stretch>
              <a:fillRect l="0" t="0" r="0" b="0"/>
            </a:stretch>
          </a:blipFill>
        </p:spPr>
      </p:sp>
      <p:sp>
        <p:nvSpPr>
          <p:cNvPr name="Freeform 6" id="6"/>
          <p:cNvSpPr/>
          <p:nvPr/>
        </p:nvSpPr>
        <p:spPr>
          <a:xfrm flipH="false" flipV="false" rot="5537263">
            <a:off x="14444874" y="1587700"/>
            <a:ext cx="1198400" cy="1026200"/>
          </a:xfrm>
          <a:custGeom>
            <a:avLst/>
            <a:gdLst/>
            <a:ahLst/>
            <a:cxnLst/>
            <a:rect r="r" b="b" t="t" l="l"/>
            <a:pathLst>
              <a:path h="1026200" w="1198400">
                <a:moveTo>
                  <a:pt x="0" y="0"/>
                </a:moveTo>
                <a:lnTo>
                  <a:pt x="1198399" y="0"/>
                </a:lnTo>
                <a:lnTo>
                  <a:pt x="1198399" y="1026200"/>
                </a:lnTo>
                <a:lnTo>
                  <a:pt x="0" y="1026200"/>
                </a:lnTo>
                <a:lnTo>
                  <a:pt x="0" y="0"/>
                </a:lnTo>
                <a:close/>
              </a:path>
            </a:pathLst>
          </a:custGeom>
          <a:blipFill>
            <a:blip r:embed="rId5"/>
            <a:stretch>
              <a:fillRect l="0" t="0" r="0" b="0"/>
            </a:stretch>
          </a:blipFill>
        </p:spPr>
      </p:sp>
      <p:sp>
        <p:nvSpPr>
          <p:cNvPr name="TextBox 7" id="7"/>
          <p:cNvSpPr txBox="true"/>
          <p:nvPr/>
        </p:nvSpPr>
        <p:spPr>
          <a:xfrm rot="0">
            <a:off x="948601" y="3317311"/>
            <a:ext cx="8225331" cy="2705100"/>
          </a:xfrm>
          <a:prstGeom prst="rect">
            <a:avLst/>
          </a:prstGeom>
        </p:spPr>
        <p:txBody>
          <a:bodyPr anchor="t" rtlCol="false" tIns="0" lIns="0" bIns="0" rIns="0">
            <a:spAutoFit/>
          </a:bodyPr>
          <a:lstStyle/>
          <a:p>
            <a:pPr>
              <a:lnSpc>
                <a:spcPts val="4320"/>
              </a:lnSpc>
            </a:pPr>
            <a:r>
              <a:rPr lang="en-US" sz="3600">
                <a:solidFill>
                  <a:srgbClr val="FFFFFF"/>
                </a:solidFill>
                <a:latin typeface="Arsenal"/>
              </a:rPr>
              <a:t>What's All the Buzz About?</a:t>
            </a:r>
          </a:p>
          <a:p>
            <a:pPr>
              <a:lnSpc>
                <a:spcPts val="4320"/>
              </a:lnSpc>
            </a:pPr>
          </a:p>
          <a:p>
            <a:pPr algn="l">
              <a:lnSpc>
                <a:spcPts val="4320"/>
              </a:lnSpc>
            </a:pPr>
            <a:r>
              <a:rPr lang="en-US" sz="3600">
                <a:solidFill>
                  <a:srgbClr val="FFFFFF"/>
                </a:solidFill>
                <a:latin typeface="Radley"/>
              </a:rPr>
              <a:t>Harnessing cutting-edge technologies, we're redefining traditional approaches, embracing dynamism and adaptability.</a:t>
            </a:r>
          </a:p>
        </p:txBody>
      </p:sp>
      <p:sp>
        <p:nvSpPr>
          <p:cNvPr name="TextBox 8" id="8"/>
          <p:cNvSpPr txBox="true"/>
          <p:nvPr/>
        </p:nvSpPr>
        <p:spPr>
          <a:xfrm rot="0">
            <a:off x="948601" y="6776925"/>
            <a:ext cx="10633364" cy="2181225"/>
          </a:xfrm>
          <a:prstGeom prst="rect">
            <a:avLst/>
          </a:prstGeom>
        </p:spPr>
        <p:txBody>
          <a:bodyPr anchor="t" rtlCol="false" tIns="0" lIns="0" bIns="0" rIns="0">
            <a:spAutoFit/>
          </a:bodyPr>
          <a:lstStyle/>
          <a:p>
            <a:pPr algn="just">
              <a:lnSpc>
                <a:spcPts val="4320"/>
              </a:lnSpc>
            </a:pPr>
            <a:r>
              <a:rPr lang="en-US" sz="3600">
                <a:solidFill>
                  <a:srgbClr val="FFFFFF"/>
                </a:solidFill>
                <a:latin typeface="Radley"/>
              </a:rPr>
              <a:t>Project Focus:</a:t>
            </a:r>
          </a:p>
          <a:p>
            <a:pPr algn="just">
              <a:lnSpc>
                <a:spcPts val="4320"/>
              </a:lnSpc>
              <a:spcBef>
                <a:spcPct val="0"/>
              </a:spcBef>
            </a:pPr>
            <a:r>
              <a:rPr lang="en-US" sz="3600">
                <a:solidFill>
                  <a:srgbClr val="FFFFFF"/>
                </a:solidFill>
                <a:latin typeface="Radley"/>
              </a:rPr>
              <a:t>Urbanization and population growth strain traffic management; static methods lead to congestion and inefficiencies, wasting resources..</a:t>
            </a:r>
          </a:p>
        </p:txBody>
      </p:sp>
      <p:sp>
        <p:nvSpPr>
          <p:cNvPr name="Freeform 9" id="9"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6"/>
            <a:stretch>
              <a:fillRect l="0" t="0" r="0" b="0"/>
            </a:stretch>
          </a:blipFill>
        </p:spPr>
      </p:sp>
      <p:sp>
        <p:nvSpPr>
          <p:cNvPr name="Freeform 10" id="10"/>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7"/>
            <a:stretch>
              <a:fillRect l="0" t="0" r="0" b="0"/>
            </a:stretch>
          </a:blipFill>
        </p:spPr>
      </p:sp>
      <p:sp>
        <p:nvSpPr>
          <p:cNvPr name="Freeform 11" id="11"/>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8"/>
            <a:stretch>
              <a:fillRect l="0" t="0" r="0" b="0"/>
            </a:stretch>
          </a:blipFill>
        </p:spPr>
      </p:sp>
      <p:sp>
        <p:nvSpPr>
          <p:cNvPr name="AutoShape 12" id="12"/>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3" id="13"/>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349079" y="-1893340"/>
            <a:ext cx="1519601" cy="3343150"/>
          </a:xfrm>
          <a:custGeom>
            <a:avLst/>
            <a:gdLst/>
            <a:ahLst/>
            <a:cxnLst/>
            <a:rect r="r" b="b" t="t" l="l"/>
            <a:pathLst>
              <a:path h="3343150" w="1519601">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16587300" y="8000800"/>
            <a:ext cx="1198400" cy="1026200"/>
          </a:xfrm>
          <a:custGeom>
            <a:avLst/>
            <a:gdLst/>
            <a:ahLst/>
            <a:cxnLst/>
            <a:rect r="r" b="b" t="t" l="l"/>
            <a:pathLst>
              <a:path h="1026200" w="1198400">
                <a:moveTo>
                  <a:pt x="0" y="0"/>
                </a:moveTo>
                <a:lnTo>
                  <a:pt x="1198400" y="0"/>
                </a:lnTo>
                <a:lnTo>
                  <a:pt x="1198400" y="1026200"/>
                </a:lnTo>
                <a:lnTo>
                  <a:pt x="0" y="1026200"/>
                </a:lnTo>
                <a:lnTo>
                  <a:pt x="0" y="0"/>
                </a:lnTo>
                <a:close/>
              </a:path>
            </a:pathLst>
          </a:custGeom>
          <a:blipFill>
            <a:blip r:embed="rId4"/>
            <a:stretch>
              <a:fillRect l="0" t="0" r="0" b="0"/>
            </a:stretch>
          </a:blipFill>
        </p:spPr>
      </p:sp>
      <p:sp>
        <p:nvSpPr>
          <p:cNvPr name="Freeform 5" id="5"/>
          <p:cNvSpPr/>
          <p:nvPr/>
        </p:nvSpPr>
        <p:spPr>
          <a:xfrm flipH="false" flipV="false" rot="0">
            <a:off x="1753996" y="8848166"/>
            <a:ext cx="2229366" cy="2271738"/>
          </a:xfrm>
          <a:custGeom>
            <a:avLst/>
            <a:gdLst/>
            <a:ahLst/>
            <a:cxnLst/>
            <a:rect r="r" b="b" t="t" l="l"/>
            <a:pathLst>
              <a:path h="2271738" w="2229366">
                <a:moveTo>
                  <a:pt x="0" y="0"/>
                </a:moveTo>
                <a:lnTo>
                  <a:pt x="2229366" y="0"/>
                </a:lnTo>
                <a:lnTo>
                  <a:pt x="2229366" y="2271738"/>
                </a:lnTo>
                <a:lnTo>
                  <a:pt x="0" y="2271738"/>
                </a:lnTo>
                <a:lnTo>
                  <a:pt x="0" y="0"/>
                </a:lnTo>
                <a:close/>
              </a:path>
            </a:pathLst>
          </a:custGeom>
          <a:blipFill>
            <a:blip r:embed="rId5"/>
            <a:stretch>
              <a:fillRect l="-2561" t="0" r="-2561" b="0"/>
            </a:stretch>
          </a:blipFill>
        </p:spPr>
      </p:sp>
      <p:sp>
        <p:nvSpPr>
          <p:cNvPr name="Freeform 6" id="6"/>
          <p:cNvSpPr/>
          <p:nvPr/>
        </p:nvSpPr>
        <p:spPr>
          <a:xfrm flipH="false" flipV="false" rot="5537263">
            <a:off x="13113474" y="8798204"/>
            <a:ext cx="2011549" cy="2532366"/>
          </a:xfrm>
          <a:custGeom>
            <a:avLst/>
            <a:gdLst/>
            <a:ahLst/>
            <a:cxnLst/>
            <a:rect r="r" b="b" t="t" l="l"/>
            <a:pathLst>
              <a:path h="2532366" w="2011549">
                <a:moveTo>
                  <a:pt x="0" y="0"/>
                </a:moveTo>
                <a:lnTo>
                  <a:pt x="2011549" y="0"/>
                </a:lnTo>
                <a:lnTo>
                  <a:pt x="2011549" y="2532366"/>
                </a:lnTo>
                <a:lnTo>
                  <a:pt x="0" y="2532366"/>
                </a:lnTo>
                <a:lnTo>
                  <a:pt x="0" y="0"/>
                </a:lnTo>
                <a:close/>
              </a:path>
            </a:pathLst>
          </a:custGeom>
          <a:blipFill>
            <a:blip r:embed="rId4"/>
            <a:stretch>
              <a:fillRect l="-23508" t="0" r="-23508" b="0"/>
            </a:stretch>
          </a:blipFill>
        </p:spPr>
      </p:sp>
      <p:sp>
        <p:nvSpPr>
          <p:cNvPr name="Freeform 7" id="7"/>
          <p:cNvSpPr/>
          <p:nvPr/>
        </p:nvSpPr>
        <p:spPr>
          <a:xfrm flipH="false" flipV="false" rot="0">
            <a:off x="1753997" y="2727835"/>
            <a:ext cx="5494090" cy="5272966"/>
          </a:xfrm>
          <a:custGeom>
            <a:avLst/>
            <a:gdLst/>
            <a:ahLst/>
            <a:cxnLst/>
            <a:rect r="r" b="b" t="t" l="l"/>
            <a:pathLst>
              <a:path h="5272966" w="5494090">
                <a:moveTo>
                  <a:pt x="0" y="0"/>
                </a:moveTo>
                <a:lnTo>
                  <a:pt x="5494089" y="0"/>
                </a:lnTo>
                <a:lnTo>
                  <a:pt x="5494089" y="5272965"/>
                </a:lnTo>
                <a:lnTo>
                  <a:pt x="0" y="5272965"/>
                </a:lnTo>
                <a:lnTo>
                  <a:pt x="0" y="0"/>
                </a:lnTo>
                <a:close/>
              </a:path>
            </a:pathLst>
          </a:custGeom>
          <a:blipFill>
            <a:blip r:embed="rId6"/>
            <a:stretch>
              <a:fillRect l="0" t="0" r="0" b="0"/>
            </a:stretch>
          </a:blipFill>
        </p:spPr>
      </p:sp>
      <p:sp>
        <p:nvSpPr>
          <p:cNvPr name="Freeform 8" id="8"/>
          <p:cNvSpPr/>
          <p:nvPr/>
        </p:nvSpPr>
        <p:spPr>
          <a:xfrm flipH="false" flipV="false" rot="0">
            <a:off x="11512397" y="2719606"/>
            <a:ext cx="5213703" cy="5281194"/>
          </a:xfrm>
          <a:custGeom>
            <a:avLst/>
            <a:gdLst/>
            <a:ahLst/>
            <a:cxnLst/>
            <a:rect r="r" b="b" t="t" l="l"/>
            <a:pathLst>
              <a:path h="5281194" w="5213703">
                <a:moveTo>
                  <a:pt x="0" y="0"/>
                </a:moveTo>
                <a:lnTo>
                  <a:pt x="5213703" y="0"/>
                </a:lnTo>
                <a:lnTo>
                  <a:pt x="5213703" y="5281194"/>
                </a:lnTo>
                <a:lnTo>
                  <a:pt x="0" y="5281194"/>
                </a:lnTo>
                <a:lnTo>
                  <a:pt x="0" y="0"/>
                </a:lnTo>
                <a:close/>
              </a:path>
            </a:pathLst>
          </a:custGeom>
          <a:blipFill>
            <a:blip r:embed="rId7"/>
            <a:stretch>
              <a:fillRect l="0" t="0" r="0" b="0"/>
            </a:stretch>
          </a:blipFill>
        </p:spPr>
      </p:sp>
      <p:sp>
        <p:nvSpPr>
          <p:cNvPr name="TextBox 9" id="9"/>
          <p:cNvSpPr txBox="true"/>
          <p:nvPr/>
        </p:nvSpPr>
        <p:spPr>
          <a:xfrm rot="0">
            <a:off x="1561900" y="1057333"/>
            <a:ext cx="15164200" cy="1005078"/>
          </a:xfrm>
          <a:prstGeom prst="rect">
            <a:avLst/>
          </a:prstGeom>
        </p:spPr>
        <p:txBody>
          <a:bodyPr anchor="t" rtlCol="false" tIns="0" lIns="0" bIns="0" rIns="0">
            <a:spAutoFit/>
          </a:bodyPr>
          <a:lstStyle/>
          <a:p>
            <a:pPr algn="ctr">
              <a:lnSpc>
                <a:spcPts val="7776"/>
              </a:lnSpc>
            </a:pPr>
            <a:r>
              <a:rPr lang="en-US" sz="7200">
                <a:solidFill>
                  <a:srgbClr val="FFFFFF"/>
                </a:solidFill>
                <a:latin typeface="Radley"/>
              </a:rPr>
              <a:t>TECHNICAL DILEMMA</a:t>
            </a:r>
          </a:p>
        </p:txBody>
      </p:sp>
      <p:sp>
        <p:nvSpPr>
          <p:cNvPr name="TextBox 10" id="10"/>
          <p:cNvSpPr txBox="true"/>
          <p:nvPr/>
        </p:nvSpPr>
        <p:spPr>
          <a:xfrm rot="0">
            <a:off x="7248086" y="3954112"/>
            <a:ext cx="4197830" cy="2819400"/>
          </a:xfrm>
          <a:prstGeom prst="rect">
            <a:avLst/>
          </a:prstGeom>
        </p:spPr>
        <p:txBody>
          <a:bodyPr anchor="t" rtlCol="false" tIns="0" lIns="0" bIns="0" rIns="0">
            <a:spAutoFit/>
          </a:bodyPr>
          <a:lstStyle/>
          <a:p>
            <a:pPr algn="ctr">
              <a:lnSpc>
                <a:spcPts val="21600"/>
              </a:lnSpc>
            </a:pPr>
            <a:r>
              <a:rPr lang="en-US" sz="20000" spc="-400">
                <a:solidFill>
                  <a:srgbClr val="FFFFFF"/>
                </a:solidFill>
                <a:latin typeface="Arsenal"/>
              </a:rPr>
              <a:t>Vs</a:t>
            </a:r>
          </a:p>
        </p:txBody>
      </p:sp>
      <p:sp>
        <p:nvSpPr>
          <p:cNvPr name="Freeform 11" id="11"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2" id="12"/>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3" id="13"/>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4" id="14"/>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5" id="15"/>
          <p:cNvSpPr/>
          <p:nvPr/>
        </p:nvSpPr>
        <p:spPr>
          <a:xfrm>
            <a:off x="16563489" y="69744"/>
            <a:ext cx="19050" cy="842222"/>
          </a:xfrm>
          <a:prstGeom prst="line">
            <a:avLst/>
          </a:prstGeom>
          <a:ln cap="rnd" w="9525">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2033406" y="-1685405"/>
            <a:ext cx="1519600" cy="2967522"/>
          </a:xfrm>
          <a:custGeom>
            <a:avLst/>
            <a:gdLst/>
            <a:ahLst/>
            <a:cxnLst/>
            <a:rect r="r" b="b" t="t" l="l"/>
            <a:pathLst>
              <a:path h="2967522" w="1519600">
                <a:moveTo>
                  <a:pt x="0" y="0"/>
                </a:moveTo>
                <a:lnTo>
                  <a:pt x="1519600" y="0"/>
                </a:lnTo>
                <a:lnTo>
                  <a:pt x="1519600" y="2967522"/>
                </a:lnTo>
                <a:lnTo>
                  <a:pt x="0" y="2967522"/>
                </a:lnTo>
                <a:lnTo>
                  <a:pt x="0" y="0"/>
                </a:lnTo>
                <a:close/>
              </a:path>
            </a:pathLst>
          </a:custGeom>
          <a:blipFill>
            <a:blip r:embed="rId3"/>
            <a:stretch>
              <a:fillRect l="0" t="0" r="0" b="-12658"/>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TextBox 4" id="4"/>
          <p:cNvSpPr txBox="true"/>
          <p:nvPr/>
        </p:nvSpPr>
        <p:spPr>
          <a:xfrm rot="0">
            <a:off x="1561900" y="1066858"/>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OUR PROPOSED SOLUTION</a:t>
            </a:r>
          </a:p>
        </p:txBody>
      </p:sp>
      <p:sp>
        <p:nvSpPr>
          <p:cNvPr name="TextBox 5" id="5"/>
          <p:cNvSpPr txBox="true"/>
          <p:nvPr/>
        </p:nvSpPr>
        <p:spPr>
          <a:xfrm rot="0">
            <a:off x="1842744" y="2402879"/>
            <a:ext cx="14602514" cy="1095375"/>
          </a:xfrm>
          <a:prstGeom prst="rect">
            <a:avLst/>
          </a:prstGeom>
        </p:spPr>
        <p:txBody>
          <a:bodyPr anchor="t" rtlCol="false" tIns="0" lIns="0" bIns="0" rIns="0">
            <a:spAutoFit/>
          </a:bodyPr>
          <a:lstStyle/>
          <a:p>
            <a:pPr algn="ctr">
              <a:lnSpc>
                <a:spcPts val="4319"/>
              </a:lnSpc>
            </a:pPr>
            <a:r>
              <a:rPr lang="en-US" sz="3599">
                <a:solidFill>
                  <a:srgbClr val="FFFFFF"/>
                </a:solidFill>
                <a:latin typeface="Radley"/>
              </a:rPr>
              <a:t>This project addresses urbanization challenges by offering dynamic traffic solutions, optimizing resource efficiency globally.</a:t>
            </a:r>
          </a:p>
        </p:txBody>
      </p:sp>
      <p:sp>
        <p:nvSpPr>
          <p:cNvPr name="TextBox 6" id="6"/>
          <p:cNvSpPr txBox="true"/>
          <p:nvPr/>
        </p:nvSpPr>
        <p:spPr>
          <a:xfrm rot="0">
            <a:off x="2647559" y="3929361"/>
            <a:ext cx="14959673" cy="5733288"/>
          </a:xfrm>
          <a:prstGeom prst="rect">
            <a:avLst/>
          </a:prstGeom>
        </p:spPr>
        <p:txBody>
          <a:bodyPr anchor="t" rtlCol="false" tIns="0" lIns="0" bIns="0" rIns="0">
            <a:spAutoFit/>
          </a:bodyPr>
          <a:lstStyle/>
          <a:p>
            <a:pPr algn="l">
              <a:lnSpc>
                <a:spcPts val="7702"/>
              </a:lnSpc>
            </a:pPr>
            <a:r>
              <a:rPr lang="en-US" sz="3851">
                <a:solidFill>
                  <a:srgbClr val="FFFFFF"/>
                </a:solidFill>
                <a:latin typeface="Radley"/>
              </a:rPr>
              <a:t>Real-time Object Detection! Implementing deep learning models for real-time vehicle detection within traffic streams.</a:t>
            </a:r>
          </a:p>
          <a:p>
            <a:pPr algn="l">
              <a:lnSpc>
                <a:spcPts val="7702"/>
              </a:lnSpc>
            </a:pPr>
            <a:r>
              <a:rPr lang="en-US" sz="3851">
                <a:solidFill>
                  <a:srgbClr val="FFFFFF"/>
                </a:solidFill>
                <a:latin typeface="Radley"/>
              </a:rPr>
              <a:t>Dynamic Traffic Flow Optimization! Utilizing data analysis to predict and adjust traffic patterns for enhanced efficiency.</a:t>
            </a:r>
          </a:p>
          <a:p>
            <a:pPr algn="l">
              <a:lnSpc>
                <a:spcPts val="7702"/>
              </a:lnSpc>
            </a:pPr>
            <a:r>
              <a:rPr lang="en-US" sz="3851">
                <a:solidFill>
                  <a:srgbClr val="FFFFFF"/>
                </a:solidFill>
                <a:latin typeface="Radley"/>
              </a:rPr>
              <a:t>Intelligent Token Passing Mechanism! Employing a token-based system to prioritize vehicle flow, especially for emergency vehicles.</a:t>
            </a:r>
          </a:p>
        </p:txBody>
      </p:sp>
      <p:sp>
        <p:nvSpPr>
          <p:cNvPr name="Freeform 7" id="7"/>
          <p:cNvSpPr/>
          <p:nvPr/>
        </p:nvSpPr>
        <p:spPr>
          <a:xfrm flipH="false" flipV="false" rot="0">
            <a:off x="-872894" y="-568731"/>
            <a:ext cx="2906299" cy="3063250"/>
          </a:xfrm>
          <a:custGeom>
            <a:avLst/>
            <a:gdLst/>
            <a:ahLst/>
            <a:cxnLst/>
            <a:rect r="r" b="b" t="t" l="l"/>
            <a:pathLst>
              <a:path h="3063250" w="2906299">
                <a:moveTo>
                  <a:pt x="0" y="0"/>
                </a:moveTo>
                <a:lnTo>
                  <a:pt x="2906300" y="0"/>
                </a:lnTo>
                <a:lnTo>
                  <a:pt x="2906300" y="3063250"/>
                </a:lnTo>
                <a:lnTo>
                  <a:pt x="0" y="3063250"/>
                </a:lnTo>
                <a:lnTo>
                  <a:pt x="0" y="0"/>
                </a:lnTo>
                <a:close/>
              </a:path>
            </a:pathLst>
          </a:custGeom>
          <a:blipFill>
            <a:blip r:embed="rId4"/>
            <a:stretch>
              <a:fillRect l="0" t="0" r="0" b="0"/>
            </a:stretch>
          </a:blipFill>
        </p:spPr>
      </p:sp>
      <p:sp>
        <p:nvSpPr>
          <p:cNvPr name="Freeform 8" id="8"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9" id="9"/>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10" id="10"/>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11" id="11"/>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2" id="12"/>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13" id="13"/>
          <p:cNvSpPr/>
          <p:nvPr/>
        </p:nvSpPr>
        <p:spPr>
          <a:xfrm flipH="false" flipV="false" rot="5400000">
            <a:off x="1803885" y="4263495"/>
            <a:ext cx="689429" cy="611712"/>
          </a:xfrm>
          <a:custGeom>
            <a:avLst/>
            <a:gdLst/>
            <a:ahLst/>
            <a:cxnLst/>
            <a:rect r="r" b="b" t="t" l="l"/>
            <a:pathLst>
              <a:path h="611712" w="689429">
                <a:moveTo>
                  <a:pt x="0" y="0"/>
                </a:moveTo>
                <a:lnTo>
                  <a:pt x="689429" y="0"/>
                </a:lnTo>
                <a:lnTo>
                  <a:pt x="689429" y="611711"/>
                </a:lnTo>
                <a:lnTo>
                  <a:pt x="0" y="6117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00000">
            <a:off x="1803885" y="8102665"/>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400000">
            <a:off x="1803885" y="6183080"/>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5739700" y="8592663"/>
            <a:ext cx="1519600" cy="3343150"/>
          </a:xfrm>
          <a:custGeom>
            <a:avLst/>
            <a:gdLst/>
            <a:ahLst/>
            <a:cxnLst/>
            <a:rect r="r" b="b" t="t" l="l"/>
            <a:pathLst>
              <a:path h="3343150" w="1519600">
                <a:moveTo>
                  <a:pt x="0" y="0"/>
                </a:moveTo>
                <a:lnTo>
                  <a:pt x="1519600" y="0"/>
                </a:lnTo>
                <a:lnTo>
                  <a:pt x="1519600" y="3343151"/>
                </a:lnTo>
                <a:lnTo>
                  <a:pt x="0" y="3343151"/>
                </a:lnTo>
                <a:lnTo>
                  <a:pt x="0" y="0"/>
                </a:lnTo>
                <a:close/>
              </a:path>
            </a:pathLst>
          </a:custGeom>
          <a:blipFill>
            <a:blip r:embed="rId2"/>
            <a:stretch>
              <a:fillRect l="0" t="0" r="0"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2"/>
            <a:stretch>
              <a:fillRect l="0" t="0" r="0" b="0"/>
            </a:stretch>
          </a:blipFill>
        </p:spPr>
      </p:sp>
      <p:sp>
        <p:nvSpPr>
          <p:cNvPr name="TextBox 4" id="4"/>
          <p:cNvSpPr txBox="true"/>
          <p:nvPr/>
        </p:nvSpPr>
        <p:spPr>
          <a:xfrm rot="0">
            <a:off x="1561900" y="1066858"/>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END USERS</a:t>
            </a:r>
          </a:p>
        </p:txBody>
      </p:sp>
      <p:sp>
        <p:nvSpPr>
          <p:cNvPr name="Freeform 5" id="5"/>
          <p:cNvSpPr/>
          <p:nvPr/>
        </p:nvSpPr>
        <p:spPr>
          <a:xfrm flipH="false" flipV="false" rot="0">
            <a:off x="-872894" y="-568731"/>
            <a:ext cx="2906299" cy="3063250"/>
          </a:xfrm>
          <a:custGeom>
            <a:avLst/>
            <a:gdLst/>
            <a:ahLst/>
            <a:cxnLst/>
            <a:rect r="r" b="b" t="t" l="l"/>
            <a:pathLst>
              <a:path h="3063250" w="2906299">
                <a:moveTo>
                  <a:pt x="0" y="0"/>
                </a:moveTo>
                <a:lnTo>
                  <a:pt x="2906300" y="0"/>
                </a:lnTo>
                <a:lnTo>
                  <a:pt x="2906300" y="3063250"/>
                </a:lnTo>
                <a:lnTo>
                  <a:pt x="0" y="3063250"/>
                </a:lnTo>
                <a:lnTo>
                  <a:pt x="0" y="0"/>
                </a:lnTo>
                <a:close/>
              </a:path>
            </a:pathLst>
          </a:custGeom>
          <a:blipFill>
            <a:blip r:embed="rId3"/>
            <a:stretch>
              <a:fillRect l="0" t="0" r="0" b="0"/>
            </a:stretch>
          </a:blipFill>
        </p:spPr>
      </p:sp>
      <p:sp>
        <p:nvSpPr>
          <p:cNvPr name="TextBox 6" id="6"/>
          <p:cNvSpPr txBox="true"/>
          <p:nvPr/>
        </p:nvSpPr>
        <p:spPr>
          <a:xfrm rot="0">
            <a:off x="2349157" y="2227820"/>
            <a:ext cx="15446495" cy="7070873"/>
          </a:xfrm>
          <a:prstGeom prst="rect">
            <a:avLst/>
          </a:prstGeom>
        </p:spPr>
        <p:txBody>
          <a:bodyPr anchor="t" rtlCol="false" tIns="0" lIns="0" bIns="0" rIns="0">
            <a:spAutoFit/>
          </a:bodyPr>
          <a:lstStyle/>
          <a:p>
            <a:pPr algn="just">
              <a:lnSpc>
                <a:spcPts val="7059"/>
              </a:lnSpc>
            </a:pPr>
            <a:r>
              <a:rPr lang="en-US" sz="3529">
                <a:solidFill>
                  <a:srgbClr val="FFFFFF"/>
                </a:solidFill>
                <a:latin typeface="Radley"/>
              </a:rPr>
              <a:t>Traffic authorities and city planners responsible for managing roadways and ensuring efficient traffic flow.</a:t>
            </a:r>
          </a:p>
          <a:p>
            <a:pPr algn="just">
              <a:lnSpc>
                <a:spcPts val="7059"/>
              </a:lnSpc>
            </a:pPr>
            <a:r>
              <a:rPr lang="en-US" sz="3529">
                <a:solidFill>
                  <a:srgbClr val="FFFFFF"/>
                </a:solidFill>
                <a:latin typeface="Radley"/>
              </a:rPr>
              <a:t>Commuters and drivers seeking smoother and safer travel experiences on urban roads.</a:t>
            </a:r>
          </a:p>
          <a:p>
            <a:pPr algn="just">
              <a:lnSpc>
                <a:spcPts val="7059"/>
              </a:lnSpc>
            </a:pPr>
            <a:r>
              <a:rPr lang="en-US" sz="3529">
                <a:solidFill>
                  <a:srgbClr val="FFFFFF"/>
                </a:solidFill>
                <a:latin typeface="Radley"/>
              </a:rPr>
              <a:t>Emergency service providers requiring swift and unobstructed access to incidents and accidents.</a:t>
            </a:r>
          </a:p>
          <a:p>
            <a:pPr algn="just">
              <a:lnSpc>
                <a:spcPts val="7059"/>
              </a:lnSpc>
            </a:pPr>
            <a:r>
              <a:rPr lang="en-US" sz="3529">
                <a:solidFill>
                  <a:srgbClr val="FFFFFF"/>
                </a:solidFill>
                <a:latin typeface="Radley"/>
              </a:rPr>
              <a:t>Urban planners and policymakers interested in leveraging technology to improve transportation infrastructure and city planning.</a:t>
            </a:r>
          </a:p>
        </p:txBody>
      </p:sp>
      <p:sp>
        <p:nvSpPr>
          <p:cNvPr name="Freeform 7" id="7"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4"/>
            <a:stretch>
              <a:fillRect l="0" t="0" r="0" b="0"/>
            </a:stretch>
          </a:blipFill>
        </p:spPr>
      </p:sp>
      <p:sp>
        <p:nvSpPr>
          <p:cNvPr name="Freeform 8" id="8"/>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5"/>
            <a:stretch>
              <a:fillRect l="0" t="0" r="0" b="0"/>
            </a:stretch>
          </a:blipFill>
        </p:spPr>
      </p:sp>
      <p:sp>
        <p:nvSpPr>
          <p:cNvPr name="Freeform 9" id="9"/>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6"/>
            <a:stretch>
              <a:fillRect l="0" t="0" r="0" b="0"/>
            </a:stretch>
          </a:blipFill>
        </p:spPr>
      </p:sp>
      <p:sp>
        <p:nvSpPr>
          <p:cNvPr name="AutoShape 10" id="10"/>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1" id="11"/>
          <p:cNvSpPr/>
          <p:nvPr/>
        </p:nvSpPr>
        <p:spPr>
          <a:xfrm>
            <a:off x="16563489" y="69744"/>
            <a:ext cx="19050" cy="842222"/>
          </a:xfrm>
          <a:prstGeom prst="line">
            <a:avLst/>
          </a:prstGeom>
          <a:ln cap="rnd" w="9525">
            <a:solidFill>
              <a:srgbClr val="FFFFFF"/>
            </a:solidFill>
            <a:prstDash val="solid"/>
            <a:headEnd type="none" len="sm" w="sm"/>
            <a:tailEnd type="none" len="sm" w="sm"/>
          </a:ln>
        </p:spPr>
      </p:sp>
      <p:sp>
        <p:nvSpPr>
          <p:cNvPr name="Freeform 12" id="12"/>
          <p:cNvSpPr/>
          <p:nvPr/>
        </p:nvSpPr>
        <p:spPr>
          <a:xfrm flipH="false" flipV="false" rot="5400000">
            <a:off x="1382836" y="2448011"/>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00000">
            <a:off x="1382836" y="6029468"/>
            <a:ext cx="689429" cy="611712"/>
          </a:xfrm>
          <a:custGeom>
            <a:avLst/>
            <a:gdLst/>
            <a:ahLst/>
            <a:cxnLst/>
            <a:rect r="r" b="b" t="t" l="l"/>
            <a:pathLst>
              <a:path h="611712" w="689429">
                <a:moveTo>
                  <a:pt x="0" y="0"/>
                </a:moveTo>
                <a:lnTo>
                  <a:pt x="689429" y="0"/>
                </a:lnTo>
                <a:lnTo>
                  <a:pt x="689429" y="611711"/>
                </a:lnTo>
                <a:lnTo>
                  <a:pt x="0" y="6117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5400000">
            <a:off x="1382836" y="4238739"/>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5400000">
            <a:off x="1382836" y="7823797"/>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528041" y="-2111181"/>
            <a:ext cx="1519601" cy="3481813"/>
          </a:xfrm>
          <a:custGeom>
            <a:avLst/>
            <a:gdLst/>
            <a:ahLst/>
            <a:cxnLst/>
            <a:rect r="r" b="b" t="t" l="l"/>
            <a:pathLst>
              <a:path h="3481813" w="1519601">
                <a:moveTo>
                  <a:pt x="0" y="0"/>
                </a:moveTo>
                <a:lnTo>
                  <a:pt x="1519600" y="0"/>
                </a:lnTo>
                <a:lnTo>
                  <a:pt x="1519600" y="3481814"/>
                </a:lnTo>
                <a:lnTo>
                  <a:pt x="0" y="3481814"/>
                </a:lnTo>
                <a:lnTo>
                  <a:pt x="0" y="0"/>
                </a:lnTo>
                <a:close/>
              </a:path>
            </a:pathLst>
          </a:custGeom>
          <a:blipFill>
            <a:blip r:embed="rId2"/>
            <a:stretch>
              <a:fillRect l="-2074" t="0" r="-2074"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2"/>
            <a:stretch>
              <a:fillRect l="0" t="0" r="0" b="0"/>
            </a:stretch>
          </a:blipFill>
        </p:spPr>
      </p:sp>
      <p:sp>
        <p:nvSpPr>
          <p:cNvPr name="TextBox 4" id="4"/>
          <p:cNvSpPr txBox="true"/>
          <p:nvPr/>
        </p:nvSpPr>
        <p:spPr>
          <a:xfrm rot="0">
            <a:off x="1528041" y="1203233"/>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WOW FACTOR IN SOLUTION</a:t>
            </a:r>
          </a:p>
        </p:txBody>
      </p:sp>
      <p:sp>
        <p:nvSpPr>
          <p:cNvPr name="Freeform 5" id="5"/>
          <p:cNvSpPr/>
          <p:nvPr/>
        </p:nvSpPr>
        <p:spPr>
          <a:xfrm flipH="false" flipV="false" rot="0">
            <a:off x="16859481" y="8117350"/>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3"/>
            <a:stretch>
              <a:fillRect l="0" t="0" r="0" b="0"/>
            </a:stretch>
          </a:blipFill>
        </p:spPr>
      </p:sp>
      <p:sp>
        <p:nvSpPr>
          <p:cNvPr name="TextBox 6" id="6"/>
          <p:cNvSpPr txBox="true"/>
          <p:nvPr/>
        </p:nvSpPr>
        <p:spPr>
          <a:xfrm rot="0">
            <a:off x="2287841" y="2113061"/>
            <a:ext cx="14602514" cy="6320790"/>
          </a:xfrm>
          <a:prstGeom prst="rect">
            <a:avLst/>
          </a:prstGeom>
        </p:spPr>
        <p:txBody>
          <a:bodyPr anchor="t" rtlCol="false" tIns="0" lIns="0" bIns="0" rIns="0">
            <a:spAutoFit/>
          </a:bodyPr>
          <a:lstStyle/>
          <a:p>
            <a:pPr algn="just">
              <a:lnSpc>
                <a:spcPts val="7200"/>
              </a:lnSpc>
            </a:pPr>
            <a:r>
              <a:rPr lang="en-US" sz="3600">
                <a:solidFill>
                  <a:srgbClr val="FFFFFF"/>
                </a:solidFill>
                <a:latin typeface="Radley"/>
              </a:rPr>
              <a:t>Alleviate congestion by optimizing traffic flow and reducing travel times.</a:t>
            </a:r>
          </a:p>
          <a:p>
            <a:pPr algn="just">
              <a:lnSpc>
                <a:spcPts val="7200"/>
              </a:lnSpc>
            </a:pPr>
            <a:r>
              <a:rPr lang="en-US" sz="3600">
                <a:solidFill>
                  <a:srgbClr val="FFFFFF"/>
                </a:solidFill>
                <a:latin typeface="Radley"/>
              </a:rPr>
              <a:t>Enh</a:t>
            </a:r>
            <a:r>
              <a:rPr lang="en-US" sz="3600">
                <a:solidFill>
                  <a:srgbClr val="FFFFFF"/>
                </a:solidFill>
                <a:latin typeface="Radley"/>
              </a:rPr>
              <a:t>ance safety measures to minimize road accidents and ensure safer roadways.</a:t>
            </a:r>
          </a:p>
          <a:p>
            <a:pPr algn="just">
              <a:lnSpc>
                <a:spcPts val="7200"/>
              </a:lnSpc>
            </a:pPr>
            <a:r>
              <a:rPr lang="en-US" sz="3600">
                <a:solidFill>
                  <a:srgbClr val="FFFFFF"/>
                </a:solidFill>
                <a:latin typeface="Radley"/>
              </a:rPr>
              <a:t>E</a:t>
            </a:r>
            <a:r>
              <a:rPr lang="en-US" sz="3600">
                <a:solidFill>
                  <a:srgbClr val="FFFFFF"/>
                </a:solidFill>
                <a:latin typeface="Radley"/>
              </a:rPr>
              <a:t>mbrace technological solutions to develop smarter traffic management systems for modern urban environments.</a:t>
            </a:r>
          </a:p>
          <a:p>
            <a:pPr algn="just">
              <a:lnSpc>
                <a:spcPts val="7200"/>
              </a:lnSpc>
            </a:pPr>
            <a:r>
              <a:rPr lang="en-US" sz="3600">
                <a:solidFill>
                  <a:srgbClr val="FFFFFF"/>
                </a:solidFill>
                <a:latin typeface="Radley"/>
              </a:rPr>
              <a:t>Accident Detection and following with due procedures.</a:t>
            </a:r>
          </a:p>
          <a:p>
            <a:pPr algn="just">
              <a:lnSpc>
                <a:spcPts val="7200"/>
              </a:lnSpc>
            </a:pPr>
          </a:p>
        </p:txBody>
      </p:sp>
      <p:sp>
        <p:nvSpPr>
          <p:cNvPr name="Freeform 7" id="7"/>
          <p:cNvSpPr/>
          <p:nvPr/>
        </p:nvSpPr>
        <p:spPr>
          <a:xfrm flipH="false" flipV="false" rot="0">
            <a:off x="1753996" y="9151131"/>
            <a:ext cx="2229366" cy="2271738"/>
          </a:xfrm>
          <a:custGeom>
            <a:avLst/>
            <a:gdLst/>
            <a:ahLst/>
            <a:cxnLst/>
            <a:rect r="r" b="b" t="t" l="l"/>
            <a:pathLst>
              <a:path h="2271738" w="2229366">
                <a:moveTo>
                  <a:pt x="0" y="0"/>
                </a:moveTo>
                <a:lnTo>
                  <a:pt x="2229366" y="0"/>
                </a:lnTo>
                <a:lnTo>
                  <a:pt x="2229366" y="2271738"/>
                </a:lnTo>
                <a:lnTo>
                  <a:pt x="0" y="2271738"/>
                </a:lnTo>
                <a:lnTo>
                  <a:pt x="0" y="0"/>
                </a:lnTo>
                <a:close/>
              </a:path>
            </a:pathLst>
          </a:custGeom>
          <a:blipFill>
            <a:blip r:embed="rId4"/>
            <a:stretch>
              <a:fillRect l="-2561" t="0" r="-2561" b="0"/>
            </a:stretch>
          </a:blipFill>
        </p:spPr>
      </p:sp>
      <p:sp>
        <p:nvSpPr>
          <p:cNvPr name="Freeform 8" id="8"/>
          <p:cNvSpPr/>
          <p:nvPr/>
        </p:nvSpPr>
        <p:spPr>
          <a:xfrm flipH="false" flipV="false" rot="5537263">
            <a:off x="12244422" y="8702586"/>
            <a:ext cx="2011550" cy="2532366"/>
          </a:xfrm>
          <a:custGeom>
            <a:avLst/>
            <a:gdLst/>
            <a:ahLst/>
            <a:cxnLst/>
            <a:rect r="r" b="b" t="t" l="l"/>
            <a:pathLst>
              <a:path h="2532366" w="2011550">
                <a:moveTo>
                  <a:pt x="0" y="0"/>
                </a:moveTo>
                <a:lnTo>
                  <a:pt x="2011550" y="0"/>
                </a:lnTo>
                <a:lnTo>
                  <a:pt x="2011550" y="2532366"/>
                </a:lnTo>
                <a:lnTo>
                  <a:pt x="0" y="2532366"/>
                </a:lnTo>
                <a:lnTo>
                  <a:pt x="0" y="0"/>
                </a:lnTo>
                <a:close/>
              </a:path>
            </a:pathLst>
          </a:custGeom>
          <a:blipFill>
            <a:blip r:embed="rId3"/>
            <a:stretch>
              <a:fillRect l="-23508" t="0" r="-23508" b="0"/>
            </a:stretch>
          </a:blipFill>
        </p:spPr>
      </p:sp>
      <p:sp>
        <p:nvSpPr>
          <p:cNvPr name="Freeform 9" id="9"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10" id="10"/>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11" id="11"/>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12" id="12"/>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3" id="13"/>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14" id="14"/>
          <p:cNvSpPr/>
          <p:nvPr/>
        </p:nvSpPr>
        <p:spPr>
          <a:xfrm flipH="false" flipV="false" rot="5400000">
            <a:off x="1331415" y="2437670"/>
            <a:ext cx="689429" cy="611712"/>
          </a:xfrm>
          <a:custGeom>
            <a:avLst/>
            <a:gdLst/>
            <a:ahLst/>
            <a:cxnLst/>
            <a:rect r="r" b="b" t="t" l="l"/>
            <a:pathLst>
              <a:path h="611712" w="689429">
                <a:moveTo>
                  <a:pt x="0" y="0"/>
                </a:moveTo>
                <a:lnTo>
                  <a:pt x="689429" y="0"/>
                </a:lnTo>
                <a:lnTo>
                  <a:pt x="689429" y="611711"/>
                </a:lnTo>
                <a:lnTo>
                  <a:pt x="0" y="6117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400000">
            <a:off x="1331415" y="3351612"/>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1331415" y="5155008"/>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5400000">
            <a:off x="1331415" y="6959946"/>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DAF_uaGs49E</dc:identifier>
  <dcterms:modified xsi:type="dcterms:W3CDTF">2011-08-01T06:04:30Z</dcterms:modified>
  <cp:revision>1</cp:revision>
  <dc:title>Team_6451_Innovation_Marathon_PPT</dc:title>
</cp:coreProperties>
</file>